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3" r:id="rId18"/>
    <p:sldId id="272"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Nunito" panose="020B0604020202020204"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80B520B-DE25-4966-9231-8B4B50084345}">
  <a:tblStyle styleId="{B80B520B-DE25-4966-9231-8B4B50084345}"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562"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a8902421a3_1_8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a8902421a3_1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a8902421a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a8902421a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a8902421a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a8902421a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a8902421a3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a8902421a3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a8902421a3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a8902421a3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a8902421a3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a8902421a3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9eb478e927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9eb478e92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a60273ad4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a60273ad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9eb478e92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9eb478e9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9eb478e927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9eb478e92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9eb478e927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9eb478e92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9eb478e927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9eb478e92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9eb478e927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9eb478e92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9eb478e927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9eb478e9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a8902421a3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a8902421a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a8902421a3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a8902421a3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11"/>
        <p:cNvGrpSpPr/>
        <p:nvPr/>
      </p:nvGrpSpPr>
      <p:grpSpPr>
        <a:xfrm>
          <a:off x="0" y="0"/>
          <a:ext cx="0" cy="0"/>
          <a:chOff x="0" y="0"/>
          <a:chExt cx="0" cy="0"/>
        </a:xfrm>
      </p:grpSpPr>
      <p:sp>
        <p:nvSpPr>
          <p:cNvPr id="12" name="Google Shape;12;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2"/>
          <p:cNvGrpSpPr/>
          <p:nvPr/>
        </p:nvGrpSpPr>
        <p:grpSpPr>
          <a:xfrm>
            <a:off x="255200" y="592"/>
            <a:ext cx="2250363" cy="1044300"/>
            <a:chOff x="255200" y="592"/>
            <a:chExt cx="2250363" cy="1044300"/>
          </a:xfrm>
        </p:grpSpPr>
        <p:sp>
          <p:nvSpPr>
            <p:cNvPr id="17" name="Google Shape;17;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905395" y="592"/>
            <a:ext cx="2250363" cy="1044300"/>
            <a:chOff x="905395" y="592"/>
            <a:chExt cx="2250363" cy="1044300"/>
          </a:xfrm>
        </p:grpSpPr>
        <p:sp>
          <p:nvSpPr>
            <p:cNvPr id="21" name="Google Shape;21;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7057468" y="5088"/>
            <a:ext cx="1851282" cy="752108"/>
            <a:chOff x="6917201" y="0"/>
            <a:chExt cx="2227777" cy="863400"/>
          </a:xfrm>
        </p:grpSpPr>
        <p:sp>
          <p:nvSpPr>
            <p:cNvPr id="25" name="Google Shape;25;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6553032" y="4217852"/>
            <a:ext cx="2389068" cy="925737"/>
            <a:chOff x="6917201" y="0"/>
            <a:chExt cx="2227777" cy="863400"/>
          </a:xfrm>
        </p:grpSpPr>
        <p:sp>
          <p:nvSpPr>
            <p:cNvPr id="29" name="Google Shape;29;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199149" y="4055652"/>
            <a:ext cx="2795414" cy="1083308"/>
            <a:chOff x="6917201" y="0"/>
            <a:chExt cx="2227777" cy="863400"/>
          </a:xfrm>
        </p:grpSpPr>
        <p:sp>
          <p:nvSpPr>
            <p:cNvPr id="33" name="Google Shape;33;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37" name="Google Shape;37;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8" name="Google Shape;38;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12"/>
        <p:cNvGrpSpPr/>
        <p:nvPr/>
      </p:nvGrpSpPr>
      <p:grpSpPr>
        <a:xfrm>
          <a:off x="0" y="0"/>
          <a:ext cx="0" cy="0"/>
          <a:chOff x="0" y="0"/>
          <a:chExt cx="0" cy="0"/>
        </a:xfrm>
      </p:grpSpPr>
      <p:sp>
        <p:nvSpPr>
          <p:cNvPr id="113" name="Google Shape;113;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 name="Google Shape;114;p11"/>
          <p:cNvGrpSpPr/>
          <p:nvPr/>
        </p:nvGrpSpPr>
        <p:grpSpPr>
          <a:xfrm>
            <a:off x="5959222" y="4119576"/>
            <a:ext cx="2520952" cy="1024165"/>
            <a:chOff x="6917201" y="0"/>
            <a:chExt cx="2227777" cy="863400"/>
          </a:xfrm>
        </p:grpSpPr>
        <p:sp>
          <p:nvSpPr>
            <p:cNvPr id="115" name="Google Shape;115;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11"/>
          <p:cNvGrpSpPr/>
          <p:nvPr/>
        </p:nvGrpSpPr>
        <p:grpSpPr>
          <a:xfrm>
            <a:off x="199149" y="2"/>
            <a:ext cx="2795414" cy="1083308"/>
            <a:chOff x="6917201" y="0"/>
            <a:chExt cx="2227777" cy="863400"/>
          </a:xfrm>
        </p:grpSpPr>
        <p:sp>
          <p:nvSpPr>
            <p:cNvPr id="119" name="Google Shape;119;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8600"/>
              <a:buNone/>
              <a:defRPr sz="8600">
                <a:solidFill>
                  <a:schemeClr val="dk2"/>
                </a:solidFill>
              </a:defRPr>
            </a:lvl1pPr>
            <a:lvl2pPr lvl="1" algn="ctr" rtl="0">
              <a:spcBef>
                <a:spcPts val="0"/>
              </a:spcBef>
              <a:spcAft>
                <a:spcPts val="0"/>
              </a:spcAft>
              <a:buClr>
                <a:schemeClr val="dk2"/>
              </a:buClr>
              <a:buSzPts val="8600"/>
              <a:buNone/>
              <a:defRPr sz="8600">
                <a:solidFill>
                  <a:schemeClr val="dk2"/>
                </a:solidFill>
              </a:defRPr>
            </a:lvl2pPr>
            <a:lvl3pPr lvl="2" algn="ctr" rtl="0">
              <a:spcBef>
                <a:spcPts val="0"/>
              </a:spcBef>
              <a:spcAft>
                <a:spcPts val="0"/>
              </a:spcAft>
              <a:buClr>
                <a:schemeClr val="dk2"/>
              </a:buClr>
              <a:buSzPts val="8600"/>
              <a:buNone/>
              <a:defRPr sz="8600">
                <a:solidFill>
                  <a:schemeClr val="dk2"/>
                </a:solidFill>
              </a:defRPr>
            </a:lvl3pPr>
            <a:lvl4pPr lvl="3" algn="ctr" rtl="0">
              <a:spcBef>
                <a:spcPts val="0"/>
              </a:spcBef>
              <a:spcAft>
                <a:spcPts val="0"/>
              </a:spcAft>
              <a:buClr>
                <a:schemeClr val="dk2"/>
              </a:buClr>
              <a:buSzPts val="8600"/>
              <a:buNone/>
              <a:defRPr sz="8600">
                <a:solidFill>
                  <a:schemeClr val="dk2"/>
                </a:solidFill>
              </a:defRPr>
            </a:lvl4pPr>
            <a:lvl5pPr lvl="4" algn="ctr" rtl="0">
              <a:spcBef>
                <a:spcPts val="0"/>
              </a:spcBef>
              <a:spcAft>
                <a:spcPts val="0"/>
              </a:spcAft>
              <a:buClr>
                <a:schemeClr val="dk2"/>
              </a:buClr>
              <a:buSzPts val="8600"/>
              <a:buNone/>
              <a:defRPr sz="8600">
                <a:solidFill>
                  <a:schemeClr val="dk2"/>
                </a:solidFill>
              </a:defRPr>
            </a:lvl5pPr>
            <a:lvl6pPr lvl="5" algn="ctr" rtl="0">
              <a:spcBef>
                <a:spcPts val="0"/>
              </a:spcBef>
              <a:spcAft>
                <a:spcPts val="0"/>
              </a:spcAft>
              <a:buClr>
                <a:schemeClr val="dk2"/>
              </a:buClr>
              <a:buSzPts val="8600"/>
              <a:buNone/>
              <a:defRPr sz="8600">
                <a:solidFill>
                  <a:schemeClr val="dk2"/>
                </a:solidFill>
              </a:defRPr>
            </a:lvl6pPr>
            <a:lvl7pPr lvl="6" algn="ctr" rtl="0">
              <a:spcBef>
                <a:spcPts val="0"/>
              </a:spcBef>
              <a:spcAft>
                <a:spcPts val="0"/>
              </a:spcAft>
              <a:buClr>
                <a:schemeClr val="dk2"/>
              </a:buClr>
              <a:buSzPts val="8600"/>
              <a:buNone/>
              <a:defRPr sz="8600">
                <a:solidFill>
                  <a:schemeClr val="dk2"/>
                </a:solidFill>
              </a:defRPr>
            </a:lvl7pPr>
            <a:lvl8pPr lvl="7" algn="ctr" rtl="0">
              <a:spcBef>
                <a:spcPts val="0"/>
              </a:spcBef>
              <a:spcAft>
                <a:spcPts val="0"/>
              </a:spcAft>
              <a:buClr>
                <a:schemeClr val="dk2"/>
              </a:buClr>
              <a:buSzPts val="8600"/>
              <a:buNone/>
              <a:defRPr sz="8600">
                <a:solidFill>
                  <a:schemeClr val="dk2"/>
                </a:solidFill>
              </a:defRPr>
            </a:lvl8pPr>
            <a:lvl9pPr lvl="8" algn="ctr" rtl="0">
              <a:spcBef>
                <a:spcPts val="0"/>
              </a:spcBef>
              <a:spcAft>
                <a:spcPts val="0"/>
              </a:spcAft>
              <a:buClr>
                <a:schemeClr val="dk2"/>
              </a:buClr>
              <a:buSzPts val="8600"/>
              <a:buNone/>
              <a:defRPr sz="8600">
                <a:solidFill>
                  <a:schemeClr val="dk2"/>
                </a:solidFill>
              </a:defRPr>
            </a:lvl9pPr>
          </a:lstStyle>
          <a:p>
            <a:r>
              <a:t>xx%</a:t>
            </a:r>
          </a:p>
        </p:txBody>
      </p:sp>
      <p:sp>
        <p:nvSpPr>
          <p:cNvPr id="123" name="Google Shape;123;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rtl="0">
              <a:spcBef>
                <a:spcPts val="0"/>
              </a:spcBef>
              <a:spcAft>
                <a:spcPts val="0"/>
              </a:spcAft>
              <a:buSzPts val="1300"/>
              <a:buChar char="●"/>
              <a:defRPr/>
            </a:lvl1pPr>
            <a:lvl2pPr marL="914400" lvl="1" indent="-298450" algn="ctr" rtl="0">
              <a:spcBef>
                <a:spcPts val="0"/>
              </a:spcBef>
              <a:spcAft>
                <a:spcPts val="0"/>
              </a:spcAft>
              <a:buSzPts val="1100"/>
              <a:buChar char="○"/>
              <a:defRPr/>
            </a:lvl2pPr>
            <a:lvl3pPr marL="1371600" lvl="2" indent="-298450" algn="ctr" rtl="0">
              <a:spcBef>
                <a:spcPts val="0"/>
              </a:spcBef>
              <a:spcAft>
                <a:spcPts val="0"/>
              </a:spcAft>
              <a:buSzPts val="1100"/>
              <a:buChar char="■"/>
              <a:defRPr/>
            </a:lvl3pPr>
            <a:lvl4pPr marL="1828800" lvl="3" indent="-298450" algn="ctr" rtl="0">
              <a:spcBef>
                <a:spcPts val="0"/>
              </a:spcBef>
              <a:spcAft>
                <a:spcPts val="0"/>
              </a:spcAft>
              <a:buSzPts val="1100"/>
              <a:buChar char="●"/>
              <a:defRPr/>
            </a:lvl4pPr>
            <a:lvl5pPr marL="2286000" lvl="4" indent="-298450" algn="ctr" rtl="0">
              <a:spcBef>
                <a:spcPts val="0"/>
              </a:spcBef>
              <a:spcAft>
                <a:spcPts val="0"/>
              </a:spcAft>
              <a:buSzPts val="1100"/>
              <a:buChar char="○"/>
              <a:defRPr/>
            </a:lvl5pPr>
            <a:lvl6pPr marL="2743200" lvl="5" indent="-298450" algn="ctr" rtl="0">
              <a:spcBef>
                <a:spcPts val="0"/>
              </a:spcBef>
              <a:spcAft>
                <a:spcPts val="0"/>
              </a:spcAft>
              <a:buSzPts val="1100"/>
              <a:buChar char="■"/>
              <a:defRPr/>
            </a:lvl6pPr>
            <a:lvl7pPr marL="3200400" lvl="6" indent="-298450" algn="ctr" rtl="0">
              <a:spcBef>
                <a:spcPts val="0"/>
              </a:spcBef>
              <a:spcAft>
                <a:spcPts val="0"/>
              </a:spcAft>
              <a:buSzPts val="1100"/>
              <a:buChar char="●"/>
              <a:defRPr/>
            </a:lvl7pPr>
            <a:lvl8pPr marL="3657600" lvl="7" indent="-298450" algn="ctr" rtl="0">
              <a:spcBef>
                <a:spcPts val="0"/>
              </a:spcBef>
              <a:spcAft>
                <a:spcPts val="0"/>
              </a:spcAft>
              <a:buSzPts val="1100"/>
              <a:buChar char="○"/>
              <a:defRPr/>
            </a:lvl8pPr>
            <a:lvl9pPr marL="4114800" lvl="8" indent="-298450" algn="ctr" rtl="0">
              <a:spcBef>
                <a:spcPts val="0"/>
              </a:spcBef>
              <a:spcAft>
                <a:spcPts val="0"/>
              </a:spcAft>
              <a:buSzPts val="1100"/>
              <a:buChar char="■"/>
              <a:defRPr/>
            </a:lvl9pPr>
          </a:lstStyle>
          <a:p>
            <a:endParaRPr/>
          </a:p>
        </p:txBody>
      </p:sp>
      <p:sp>
        <p:nvSpPr>
          <p:cNvPr id="124" name="Google Shape;124;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9"/>
        <p:cNvGrpSpPr/>
        <p:nvPr/>
      </p:nvGrpSpPr>
      <p:grpSpPr>
        <a:xfrm>
          <a:off x="0" y="0"/>
          <a:ext cx="0" cy="0"/>
          <a:chOff x="0" y="0"/>
          <a:chExt cx="0" cy="0"/>
        </a:xfrm>
      </p:grpSpPr>
      <p:sp>
        <p:nvSpPr>
          <p:cNvPr id="40" name="Google Shape;40;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5594191" y="3961115"/>
            <a:ext cx="2910145" cy="1182340"/>
            <a:chOff x="6917201" y="0"/>
            <a:chExt cx="2227777" cy="863400"/>
          </a:xfrm>
        </p:grpSpPr>
        <p:sp>
          <p:nvSpPr>
            <p:cNvPr id="42" name="Google Shape;42;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3"/>
          <p:cNvGrpSpPr/>
          <p:nvPr/>
        </p:nvGrpSpPr>
        <p:grpSpPr>
          <a:xfrm>
            <a:off x="199149" y="2"/>
            <a:ext cx="2795414" cy="1083308"/>
            <a:chOff x="6917201" y="0"/>
            <a:chExt cx="2227777" cy="863400"/>
          </a:xfrm>
        </p:grpSpPr>
        <p:sp>
          <p:nvSpPr>
            <p:cNvPr id="46" name="Google Shape;46;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3200"/>
              <a:buNone/>
              <a:defRPr sz="3200">
                <a:solidFill>
                  <a:schemeClr val="dk2"/>
                </a:solidFill>
              </a:defRPr>
            </a:lvl1pPr>
            <a:lvl2pPr lvl="1" algn="ctr" rtl="0">
              <a:spcBef>
                <a:spcPts val="0"/>
              </a:spcBef>
              <a:spcAft>
                <a:spcPts val="0"/>
              </a:spcAft>
              <a:buClr>
                <a:schemeClr val="dk2"/>
              </a:buClr>
              <a:buSzPts val="3200"/>
              <a:buNone/>
              <a:defRPr sz="3200">
                <a:solidFill>
                  <a:schemeClr val="dk2"/>
                </a:solidFill>
              </a:defRPr>
            </a:lvl2pPr>
            <a:lvl3pPr lvl="2" algn="ctr" rtl="0">
              <a:spcBef>
                <a:spcPts val="0"/>
              </a:spcBef>
              <a:spcAft>
                <a:spcPts val="0"/>
              </a:spcAft>
              <a:buClr>
                <a:schemeClr val="dk2"/>
              </a:buClr>
              <a:buSzPts val="3200"/>
              <a:buNone/>
              <a:defRPr sz="3200">
                <a:solidFill>
                  <a:schemeClr val="dk2"/>
                </a:solidFill>
              </a:defRPr>
            </a:lvl3pPr>
            <a:lvl4pPr lvl="3" algn="ctr" rtl="0">
              <a:spcBef>
                <a:spcPts val="0"/>
              </a:spcBef>
              <a:spcAft>
                <a:spcPts val="0"/>
              </a:spcAft>
              <a:buClr>
                <a:schemeClr val="dk2"/>
              </a:buClr>
              <a:buSzPts val="3200"/>
              <a:buNone/>
              <a:defRPr sz="3200">
                <a:solidFill>
                  <a:schemeClr val="dk2"/>
                </a:solidFill>
              </a:defRPr>
            </a:lvl4pPr>
            <a:lvl5pPr lvl="4" algn="ctr" rtl="0">
              <a:spcBef>
                <a:spcPts val="0"/>
              </a:spcBef>
              <a:spcAft>
                <a:spcPts val="0"/>
              </a:spcAft>
              <a:buClr>
                <a:schemeClr val="dk2"/>
              </a:buClr>
              <a:buSzPts val="3200"/>
              <a:buNone/>
              <a:defRPr sz="3200">
                <a:solidFill>
                  <a:schemeClr val="dk2"/>
                </a:solidFill>
              </a:defRPr>
            </a:lvl5pPr>
            <a:lvl6pPr lvl="5" algn="ctr" rtl="0">
              <a:spcBef>
                <a:spcPts val="0"/>
              </a:spcBef>
              <a:spcAft>
                <a:spcPts val="0"/>
              </a:spcAft>
              <a:buClr>
                <a:schemeClr val="dk2"/>
              </a:buClr>
              <a:buSzPts val="3200"/>
              <a:buNone/>
              <a:defRPr sz="3200">
                <a:solidFill>
                  <a:schemeClr val="dk2"/>
                </a:solidFill>
              </a:defRPr>
            </a:lvl6pPr>
            <a:lvl7pPr lvl="6" algn="ctr" rtl="0">
              <a:spcBef>
                <a:spcPts val="0"/>
              </a:spcBef>
              <a:spcAft>
                <a:spcPts val="0"/>
              </a:spcAft>
              <a:buClr>
                <a:schemeClr val="dk2"/>
              </a:buClr>
              <a:buSzPts val="3200"/>
              <a:buNone/>
              <a:defRPr sz="3200">
                <a:solidFill>
                  <a:schemeClr val="dk2"/>
                </a:solidFill>
              </a:defRPr>
            </a:lvl7pPr>
            <a:lvl8pPr lvl="7" algn="ctr" rtl="0">
              <a:spcBef>
                <a:spcPts val="0"/>
              </a:spcBef>
              <a:spcAft>
                <a:spcPts val="0"/>
              </a:spcAft>
              <a:buClr>
                <a:schemeClr val="dk2"/>
              </a:buClr>
              <a:buSzPts val="3200"/>
              <a:buNone/>
              <a:defRPr sz="3200">
                <a:solidFill>
                  <a:schemeClr val="dk2"/>
                </a:solidFill>
              </a:defRPr>
            </a:lvl8pPr>
            <a:lvl9pPr lvl="8" algn="ctr" rtl="0">
              <a:spcBef>
                <a:spcPts val="0"/>
              </a:spcBef>
              <a:spcAft>
                <a:spcPts val="0"/>
              </a:spcAft>
              <a:buClr>
                <a:schemeClr val="dk2"/>
              </a:buClr>
              <a:buSzPts val="3200"/>
              <a:buNone/>
              <a:defRPr sz="3200">
                <a:solidFill>
                  <a:schemeClr val="dk2"/>
                </a:solidFill>
              </a:defRPr>
            </a:lvl9pPr>
          </a:lstStyle>
          <a:p>
            <a:endParaRPr/>
          </a:p>
        </p:txBody>
      </p:sp>
      <p:sp>
        <p:nvSpPr>
          <p:cNvPr id="50" name="Google Shape;50;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51"/>
        <p:cNvGrpSpPr/>
        <p:nvPr/>
      </p:nvGrpSpPr>
      <p:grpSpPr>
        <a:xfrm>
          <a:off x="0" y="0"/>
          <a:ext cx="0" cy="0"/>
          <a:chOff x="0" y="0"/>
          <a:chExt cx="0" cy="0"/>
        </a:xfrm>
      </p:grpSpPr>
      <p:sp>
        <p:nvSpPr>
          <p:cNvPr id="52" name="Google Shape;52;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solidFill>
                  <a:srgbClr val="0000FF"/>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56" name="Google Shape;56;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7" name="Google Shape;57;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pic>
        <p:nvPicPr>
          <p:cNvPr id="58" name="Google Shape;58;p4"/>
          <p:cNvPicPr preferRelativeResize="0"/>
          <p:nvPr/>
        </p:nvPicPr>
        <p:blipFill>
          <a:blip r:embed="rId2">
            <a:alphaModFix amt="50000"/>
          </a:blip>
          <a:stretch>
            <a:fillRect/>
          </a:stretch>
        </p:blipFill>
        <p:spPr>
          <a:xfrm>
            <a:off x="265050" y="266488"/>
            <a:ext cx="8613901" cy="4610525"/>
          </a:xfrm>
          <a:prstGeom prst="rect">
            <a:avLst/>
          </a:prstGeom>
          <a:noFill/>
          <a:ln>
            <a:noFill/>
          </a:ln>
          <a:effectLst>
            <a:outerShdw blurRad="57150" dist="19050" dir="4920000" algn="bl" rotWithShape="0">
              <a:srgbClr val="000000">
                <a:alpha val="64000"/>
              </a:srgbClr>
            </a:outerShdw>
          </a:effec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9"/>
        <p:cNvGrpSpPr/>
        <p:nvPr/>
      </p:nvGrpSpPr>
      <p:grpSpPr>
        <a:xfrm>
          <a:off x="0" y="0"/>
          <a:ext cx="0" cy="0"/>
          <a:chOff x="0" y="0"/>
          <a:chExt cx="0" cy="0"/>
        </a:xfrm>
      </p:grpSpPr>
      <p:sp>
        <p:nvSpPr>
          <p:cNvPr id="60" name="Google Shape;60;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4" name="Google Shape;64;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5" name="Google Shape;65;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6" name="Google Shape;66;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7"/>
        <p:cNvGrpSpPr/>
        <p:nvPr/>
      </p:nvGrpSpPr>
      <p:grpSpPr>
        <a:xfrm>
          <a:off x="0" y="0"/>
          <a:ext cx="0" cy="0"/>
          <a:chOff x="0" y="0"/>
          <a:chExt cx="0" cy="0"/>
        </a:xfrm>
      </p:grpSpPr>
      <p:sp>
        <p:nvSpPr>
          <p:cNvPr id="68" name="Google Shape;68;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2" name="Google Shape;72;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3"/>
        <p:cNvGrpSpPr/>
        <p:nvPr/>
      </p:nvGrpSpPr>
      <p:grpSpPr>
        <a:xfrm>
          <a:off x="0" y="0"/>
          <a:ext cx="0" cy="0"/>
          <a:chOff x="0" y="0"/>
          <a:chExt cx="0" cy="0"/>
        </a:xfrm>
      </p:grpSpPr>
      <p:sp>
        <p:nvSpPr>
          <p:cNvPr id="74" name="Google Shape;74;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8" name="Google Shape;78;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79" name="Google Shape;79;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80"/>
        <p:cNvGrpSpPr/>
        <p:nvPr/>
      </p:nvGrpSpPr>
      <p:grpSpPr>
        <a:xfrm>
          <a:off x="0" y="0"/>
          <a:ext cx="0" cy="0"/>
          <a:chOff x="0" y="0"/>
          <a:chExt cx="0" cy="0"/>
        </a:xfrm>
      </p:grpSpPr>
      <p:sp>
        <p:nvSpPr>
          <p:cNvPr id="81" name="Google Shape;81;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8"/>
          <p:cNvGrpSpPr/>
          <p:nvPr/>
        </p:nvGrpSpPr>
        <p:grpSpPr>
          <a:xfrm>
            <a:off x="255991" y="-118"/>
            <a:ext cx="2251347" cy="1043408"/>
            <a:chOff x="3961956" y="4383950"/>
            <a:chExt cx="1160548" cy="548700"/>
          </a:xfrm>
        </p:grpSpPr>
        <p:sp>
          <p:nvSpPr>
            <p:cNvPr id="84" name="Google Shape;84;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8"/>
          <p:cNvGrpSpPr/>
          <p:nvPr/>
        </p:nvGrpSpPr>
        <p:grpSpPr>
          <a:xfrm>
            <a:off x="34934" y="4522125"/>
            <a:ext cx="1593306" cy="617072"/>
            <a:chOff x="6917201" y="0"/>
            <a:chExt cx="2227777" cy="863400"/>
          </a:xfrm>
        </p:grpSpPr>
        <p:sp>
          <p:nvSpPr>
            <p:cNvPr id="89" name="Google Shape;89;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8"/>
          <p:cNvGrpSpPr/>
          <p:nvPr/>
        </p:nvGrpSpPr>
        <p:grpSpPr>
          <a:xfrm>
            <a:off x="5886353" y="1243"/>
            <a:ext cx="3257455" cy="1261514"/>
            <a:chOff x="6917201" y="0"/>
            <a:chExt cx="2227777" cy="863400"/>
          </a:xfrm>
        </p:grpSpPr>
        <p:sp>
          <p:nvSpPr>
            <p:cNvPr id="93" name="Google Shape;93;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97" name="Google Shape;97;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8"/>
        <p:cNvGrpSpPr/>
        <p:nvPr/>
      </p:nvGrpSpPr>
      <p:grpSpPr>
        <a:xfrm>
          <a:off x="0" y="0"/>
          <a:ext cx="0" cy="0"/>
          <a:chOff x="0" y="0"/>
          <a:chExt cx="0" cy="0"/>
        </a:xfrm>
      </p:grpSpPr>
      <p:sp>
        <p:nvSpPr>
          <p:cNvPr id="99" name="Google Shape;99;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3" name="Google Shape;103;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4" name="Google Shape;104;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05" name="Google Shape;105;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6"/>
        <p:cNvGrpSpPr/>
        <p:nvPr/>
      </p:nvGrpSpPr>
      <p:grpSpPr>
        <a:xfrm>
          <a:off x="0" y="0"/>
          <a:ext cx="0" cy="0"/>
          <a:chOff x="0" y="0"/>
          <a:chExt cx="0" cy="0"/>
        </a:xfrm>
      </p:grpSpPr>
      <p:sp>
        <p:nvSpPr>
          <p:cNvPr id="107" name="Google Shape;107;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rtl="0">
              <a:lnSpc>
                <a:spcPct val="100000"/>
              </a:lnSpc>
              <a:spcBef>
                <a:spcPts val="0"/>
              </a:spcBef>
              <a:spcAft>
                <a:spcPts val="0"/>
              </a:spcAft>
              <a:buSzPts val="1300"/>
              <a:buNone/>
              <a:defRPr/>
            </a:lvl1pPr>
          </a:lstStyle>
          <a:p>
            <a:endParaRPr/>
          </a:p>
        </p:txBody>
      </p:sp>
      <p:sp>
        <p:nvSpPr>
          <p:cNvPr id="111" name="Google Shape;111;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latin typeface="Nunito"/>
                <a:ea typeface="Nunito"/>
                <a:cs typeface="Nunito"/>
                <a:sym typeface="Nunito"/>
              </a:defRPr>
            </a:lvl1pPr>
            <a:lvl2pPr lvl="1" algn="r" rtl="0">
              <a:buNone/>
              <a:defRPr sz="1000">
                <a:solidFill>
                  <a:schemeClr val="dk2"/>
                </a:solidFill>
                <a:latin typeface="Nunito"/>
                <a:ea typeface="Nunito"/>
                <a:cs typeface="Nunito"/>
                <a:sym typeface="Nunito"/>
              </a:defRPr>
            </a:lvl2pPr>
            <a:lvl3pPr lvl="2" algn="r" rtl="0">
              <a:buNone/>
              <a:defRPr sz="1000">
                <a:solidFill>
                  <a:schemeClr val="dk2"/>
                </a:solidFill>
                <a:latin typeface="Nunito"/>
                <a:ea typeface="Nunito"/>
                <a:cs typeface="Nunito"/>
                <a:sym typeface="Nunito"/>
              </a:defRPr>
            </a:lvl3pPr>
            <a:lvl4pPr lvl="3" algn="r" rtl="0">
              <a:buNone/>
              <a:defRPr sz="1000">
                <a:solidFill>
                  <a:schemeClr val="dk2"/>
                </a:solidFill>
                <a:latin typeface="Nunito"/>
                <a:ea typeface="Nunito"/>
                <a:cs typeface="Nunito"/>
                <a:sym typeface="Nunito"/>
              </a:defRPr>
            </a:lvl4pPr>
            <a:lvl5pPr lvl="4" algn="r" rtl="0">
              <a:buNone/>
              <a:defRPr sz="1000">
                <a:solidFill>
                  <a:schemeClr val="dk2"/>
                </a:solidFill>
                <a:latin typeface="Nunito"/>
                <a:ea typeface="Nunito"/>
                <a:cs typeface="Nunito"/>
                <a:sym typeface="Nunito"/>
              </a:defRPr>
            </a:lvl5pPr>
            <a:lvl6pPr lvl="5" algn="r" rtl="0">
              <a:buNone/>
              <a:defRPr sz="1000">
                <a:solidFill>
                  <a:schemeClr val="dk2"/>
                </a:solidFill>
                <a:latin typeface="Nunito"/>
                <a:ea typeface="Nunito"/>
                <a:cs typeface="Nunito"/>
                <a:sym typeface="Nunito"/>
              </a:defRPr>
            </a:lvl6pPr>
            <a:lvl7pPr lvl="6" algn="r" rtl="0">
              <a:buNone/>
              <a:defRPr sz="1000">
                <a:solidFill>
                  <a:schemeClr val="dk2"/>
                </a:solidFill>
                <a:latin typeface="Nunito"/>
                <a:ea typeface="Nunito"/>
                <a:cs typeface="Nunito"/>
                <a:sym typeface="Nunito"/>
              </a:defRPr>
            </a:lvl7pPr>
            <a:lvl8pPr lvl="7" algn="r" rtl="0">
              <a:buNone/>
              <a:defRPr sz="1000">
                <a:solidFill>
                  <a:schemeClr val="dk2"/>
                </a:solidFill>
                <a:latin typeface="Nunito"/>
                <a:ea typeface="Nunito"/>
                <a:cs typeface="Nunito"/>
                <a:sym typeface="Nunito"/>
              </a:defRPr>
            </a:lvl8pPr>
            <a:lvl9pPr lvl="8" algn="r" rtl="0">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CA"/>
              <a:t>‹#›</a:t>
            </a:fld>
            <a:endParaRPr/>
          </a:p>
        </p:txBody>
      </p:sp>
      <p:pic>
        <p:nvPicPr>
          <p:cNvPr id="9" name="Google Shape;9;p1"/>
          <p:cNvPicPr preferRelativeResize="0"/>
          <p:nvPr/>
        </p:nvPicPr>
        <p:blipFill>
          <a:blip r:embed="rId13">
            <a:alphaModFix/>
          </a:blip>
          <a:stretch>
            <a:fillRect/>
          </a:stretch>
        </p:blipFill>
        <p:spPr>
          <a:xfrm>
            <a:off x="201900" y="195075"/>
            <a:ext cx="3239076" cy="2158857"/>
          </a:xfrm>
          <a:prstGeom prst="rect">
            <a:avLst/>
          </a:prstGeom>
          <a:noFill/>
          <a:ln>
            <a:noFill/>
          </a:ln>
        </p:spPr>
      </p:pic>
      <p:pic>
        <p:nvPicPr>
          <p:cNvPr id="10" name="Google Shape;10;p1"/>
          <p:cNvPicPr preferRelativeResize="0"/>
          <p:nvPr/>
        </p:nvPicPr>
        <p:blipFill>
          <a:blip r:embed="rId14">
            <a:alphaModFix amt="50000"/>
          </a:blip>
          <a:stretch>
            <a:fillRect/>
          </a:stretch>
        </p:blipFill>
        <p:spPr>
          <a:xfrm>
            <a:off x="273025" y="244825"/>
            <a:ext cx="8613901" cy="4610525"/>
          </a:xfrm>
          <a:prstGeom prst="rect">
            <a:avLst/>
          </a:prstGeom>
          <a:noFill/>
          <a:ln>
            <a:noFill/>
          </a:ln>
          <a:effectLst>
            <a:outerShdw blurRad="57150" dist="19050" dir="4920000" algn="bl" rotWithShape="0">
              <a:srgbClr val="000000">
                <a:alpha val="64000"/>
              </a:srgbClr>
            </a:outerShdw>
          </a:effectLst>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3"/>
          <p:cNvSpPr txBox="1">
            <a:spLocks noGrp="1"/>
          </p:cNvSpPr>
          <p:nvPr>
            <p:ph type="ctrTitle"/>
          </p:nvPr>
        </p:nvSpPr>
        <p:spPr>
          <a:xfrm>
            <a:off x="1858703" y="1078108"/>
            <a:ext cx="5361300" cy="144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CA"/>
              <a:t>Every Trait Matters!</a:t>
            </a:r>
            <a:endParaRPr/>
          </a:p>
        </p:txBody>
      </p:sp>
      <p:sp>
        <p:nvSpPr>
          <p:cNvPr id="132" name="Google Shape;132;p13"/>
          <p:cNvSpPr txBox="1">
            <a:spLocks noGrp="1"/>
          </p:cNvSpPr>
          <p:nvPr>
            <p:ph type="subTitle" idx="1"/>
          </p:nvPr>
        </p:nvSpPr>
        <p:spPr>
          <a:xfrm>
            <a:off x="1858700" y="2310445"/>
            <a:ext cx="5361300" cy="817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CA"/>
              <a:t>How life-history traits may affect the annual reproductive output in Amniotes (birds, mammals, reptiles)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a:t>Results(Mammalia)</a:t>
            </a:r>
            <a:endParaRPr/>
          </a:p>
        </p:txBody>
      </p:sp>
      <p:pic>
        <p:nvPicPr>
          <p:cNvPr id="194" name="Google Shape;194;p22"/>
          <p:cNvPicPr preferRelativeResize="0"/>
          <p:nvPr/>
        </p:nvPicPr>
        <p:blipFill>
          <a:blip r:embed="rId3">
            <a:alphaModFix/>
          </a:blip>
          <a:stretch>
            <a:fillRect/>
          </a:stretch>
        </p:blipFill>
        <p:spPr>
          <a:xfrm>
            <a:off x="397050" y="1445500"/>
            <a:ext cx="8349899" cy="2457450"/>
          </a:xfrm>
          <a:prstGeom prst="rect">
            <a:avLst/>
          </a:prstGeom>
          <a:noFill/>
          <a:ln>
            <a:noFill/>
          </a:ln>
        </p:spPr>
      </p:pic>
      <p:sp>
        <p:nvSpPr>
          <p:cNvPr id="195" name="Google Shape;195;p22"/>
          <p:cNvSpPr txBox="1"/>
          <p:nvPr/>
        </p:nvSpPr>
        <p:spPr>
          <a:xfrm>
            <a:off x="397050" y="3693775"/>
            <a:ext cx="8349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000">
                <a:latin typeface="Calibri"/>
                <a:ea typeface="Calibri"/>
                <a:cs typeface="Calibri"/>
                <a:sym typeface="Calibri"/>
              </a:rPr>
              <a:t>Table 3. The result of the Mammalia PCA.  The combination of PC1 and PC2 explain 93.3 % of variances. Longevity, adult svl, female and male time to maturity contribute the most to the PC1 and are all positively correlated. Adult body mass contributed the most to the PC2 and are in a opposite relationship with time to maturity and weaning time.</a:t>
            </a:r>
            <a:endParaRPr sz="10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3"/>
          <p:cNvSpPr txBox="1">
            <a:spLocks noGrp="1"/>
          </p:cNvSpPr>
          <p:nvPr>
            <p:ph type="title"/>
          </p:nvPr>
        </p:nvSpPr>
        <p:spPr>
          <a:xfrm>
            <a:off x="700000" y="2069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Results (Mammalia)</a:t>
            </a:r>
            <a:endParaRPr b="1">
              <a:solidFill>
                <a:schemeClr val="accent5"/>
              </a:solidFill>
            </a:endParaRPr>
          </a:p>
        </p:txBody>
      </p:sp>
      <p:pic>
        <p:nvPicPr>
          <p:cNvPr id="201" name="Google Shape;201;p23"/>
          <p:cNvPicPr preferRelativeResize="0"/>
          <p:nvPr/>
        </p:nvPicPr>
        <p:blipFill>
          <a:blip r:embed="rId3">
            <a:alphaModFix/>
          </a:blip>
          <a:stretch>
            <a:fillRect/>
          </a:stretch>
        </p:blipFill>
        <p:spPr>
          <a:xfrm>
            <a:off x="304800" y="813475"/>
            <a:ext cx="3806025" cy="2642000"/>
          </a:xfrm>
          <a:prstGeom prst="rect">
            <a:avLst/>
          </a:prstGeom>
          <a:noFill/>
          <a:ln>
            <a:noFill/>
          </a:ln>
        </p:spPr>
      </p:pic>
      <p:pic>
        <p:nvPicPr>
          <p:cNvPr id="202" name="Google Shape;202;p23"/>
          <p:cNvPicPr preferRelativeResize="0"/>
          <p:nvPr/>
        </p:nvPicPr>
        <p:blipFill>
          <a:blip r:embed="rId4">
            <a:alphaModFix/>
          </a:blip>
          <a:stretch>
            <a:fillRect/>
          </a:stretch>
        </p:blipFill>
        <p:spPr>
          <a:xfrm>
            <a:off x="4319350" y="721188"/>
            <a:ext cx="4473785" cy="2906775"/>
          </a:xfrm>
          <a:prstGeom prst="rect">
            <a:avLst/>
          </a:prstGeom>
          <a:noFill/>
          <a:ln>
            <a:noFill/>
          </a:ln>
        </p:spPr>
      </p:pic>
      <p:sp>
        <p:nvSpPr>
          <p:cNvPr id="203" name="Google Shape;203;p23"/>
          <p:cNvSpPr txBox="1"/>
          <p:nvPr/>
        </p:nvSpPr>
        <p:spPr>
          <a:xfrm>
            <a:off x="506325" y="3455475"/>
            <a:ext cx="36045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200" b="1">
                <a:latin typeface="Calibri"/>
                <a:ea typeface="Calibri"/>
                <a:cs typeface="Calibri"/>
                <a:sym typeface="Calibri"/>
              </a:rPr>
              <a:t>Fig 4.  The Autoplot of Mammalia class PCA. Each black dot represents an mammal species, and red arrows represent the loadings of each traits. Based on the plot, svl, longevity, time to maturity are more correlated to PC1, and adult body mass and weaning time more correlated to PC2</a:t>
            </a:r>
            <a:endParaRPr sz="1200" b="1">
              <a:latin typeface="Calibri"/>
              <a:ea typeface="Calibri"/>
              <a:cs typeface="Calibri"/>
              <a:sym typeface="Calibri"/>
            </a:endParaRPr>
          </a:p>
        </p:txBody>
      </p:sp>
      <p:sp>
        <p:nvSpPr>
          <p:cNvPr id="204" name="Google Shape;204;p23"/>
          <p:cNvSpPr txBox="1"/>
          <p:nvPr/>
        </p:nvSpPr>
        <p:spPr>
          <a:xfrm>
            <a:off x="4319350" y="3627975"/>
            <a:ext cx="43941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200" b="1">
                <a:latin typeface="Calibri"/>
                <a:ea typeface="Calibri"/>
                <a:cs typeface="Calibri"/>
                <a:sym typeface="Calibri"/>
              </a:rPr>
              <a:t>Table 4. </a:t>
            </a:r>
            <a:r>
              <a:rPr lang="en-CA" sz="1200" b="1">
                <a:solidFill>
                  <a:schemeClr val="dk2"/>
                </a:solidFill>
                <a:latin typeface="Calibri"/>
                <a:ea typeface="Calibri"/>
                <a:cs typeface="Calibri"/>
                <a:sym typeface="Calibri"/>
              </a:rPr>
              <a:t>PC1 has a significant impact on the average offspring produced per year, and PC2 has a weak and insignificant impact on the average offspring produced per year.</a:t>
            </a:r>
            <a:endParaRPr sz="1200" b="1">
              <a:solidFill>
                <a:schemeClr val="dk2"/>
              </a:solidFill>
              <a:latin typeface="Calibri"/>
              <a:ea typeface="Calibri"/>
              <a:cs typeface="Calibri"/>
              <a:sym typeface="Calibri"/>
            </a:endParaRPr>
          </a:p>
          <a:p>
            <a:pPr marL="0" lvl="0" indent="0" algn="l" rtl="0">
              <a:spcBef>
                <a:spcPts val="0"/>
              </a:spcBef>
              <a:spcAft>
                <a:spcPts val="0"/>
              </a:spcAft>
              <a:buNone/>
            </a:pPr>
            <a:endParaRPr sz="1000">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4"/>
          <p:cNvSpPr txBox="1">
            <a:spLocks noGrp="1"/>
          </p:cNvSpPr>
          <p:nvPr>
            <p:ph type="title"/>
          </p:nvPr>
        </p:nvSpPr>
        <p:spPr>
          <a:xfrm>
            <a:off x="819150" y="279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Results_Mammalia</a:t>
            </a:r>
            <a:endParaRPr b="1">
              <a:solidFill>
                <a:schemeClr val="accent5"/>
              </a:solidFill>
            </a:endParaRPr>
          </a:p>
        </p:txBody>
      </p:sp>
      <p:pic>
        <p:nvPicPr>
          <p:cNvPr id="210" name="Google Shape;210;p24"/>
          <p:cNvPicPr preferRelativeResize="0"/>
          <p:nvPr/>
        </p:nvPicPr>
        <p:blipFill>
          <a:blip r:embed="rId3">
            <a:alphaModFix/>
          </a:blip>
          <a:stretch>
            <a:fillRect/>
          </a:stretch>
        </p:blipFill>
        <p:spPr>
          <a:xfrm>
            <a:off x="287900" y="970775"/>
            <a:ext cx="4154150" cy="2567276"/>
          </a:xfrm>
          <a:prstGeom prst="rect">
            <a:avLst/>
          </a:prstGeom>
          <a:noFill/>
          <a:ln>
            <a:noFill/>
          </a:ln>
        </p:spPr>
      </p:pic>
      <p:pic>
        <p:nvPicPr>
          <p:cNvPr id="211" name="Google Shape;211;p24"/>
          <p:cNvPicPr preferRelativeResize="0"/>
          <p:nvPr/>
        </p:nvPicPr>
        <p:blipFill rotWithShape="1">
          <a:blip r:embed="rId4">
            <a:alphaModFix/>
          </a:blip>
          <a:srcRect l="213" r="7177"/>
          <a:stretch/>
        </p:blipFill>
        <p:spPr>
          <a:xfrm>
            <a:off x="4402500" y="880025"/>
            <a:ext cx="4154150" cy="2772025"/>
          </a:xfrm>
          <a:prstGeom prst="rect">
            <a:avLst/>
          </a:prstGeom>
          <a:noFill/>
          <a:ln>
            <a:noFill/>
          </a:ln>
        </p:spPr>
      </p:pic>
      <p:sp>
        <p:nvSpPr>
          <p:cNvPr id="212" name="Google Shape;212;p24"/>
          <p:cNvSpPr txBox="1"/>
          <p:nvPr/>
        </p:nvSpPr>
        <p:spPr>
          <a:xfrm>
            <a:off x="377325" y="3604425"/>
            <a:ext cx="40251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200" b="1">
                <a:latin typeface="Calibri"/>
                <a:ea typeface="Calibri"/>
                <a:cs typeface="Calibri"/>
                <a:sym typeface="Calibri"/>
              </a:rPr>
              <a:t>Fig 5. This plot shows how PC1 affecting annual reproduction output of mammal species.  Each red dot represents a mammal species. It’s clear that there exist a negative relationship between PC1 and annual offsprings number, as the PC1 value increase, the number of offsprings produced per year declines.</a:t>
            </a:r>
            <a:endParaRPr sz="1600" b="1">
              <a:latin typeface="Calibri"/>
              <a:ea typeface="Calibri"/>
              <a:cs typeface="Calibri"/>
              <a:sym typeface="Calibri"/>
            </a:endParaRPr>
          </a:p>
        </p:txBody>
      </p:sp>
      <p:sp>
        <p:nvSpPr>
          <p:cNvPr id="213" name="Google Shape;213;p24"/>
          <p:cNvSpPr txBox="1"/>
          <p:nvPr/>
        </p:nvSpPr>
        <p:spPr>
          <a:xfrm>
            <a:off x="4726450" y="3664000"/>
            <a:ext cx="38301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200" b="1">
                <a:latin typeface="Calibri"/>
                <a:ea typeface="Calibri"/>
                <a:cs typeface="Calibri"/>
                <a:sym typeface="Calibri"/>
              </a:rPr>
              <a:t>Fig 6. This plot shows how PC2 affecting annual reproduction output of mammal species. Each blue point represents a mammal species. Based on the plot, PC2 has a relatively limited impact on annual reproduction output because most dots concentrate in a small region.</a:t>
            </a:r>
            <a:endParaRPr sz="1200" b="1">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5"/>
          <p:cNvSpPr txBox="1">
            <a:spLocks noGrp="1"/>
          </p:cNvSpPr>
          <p:nvPr>
            <p:ph type="title"/>
          </p:nvPr>
        </p:nvSpPr>
        <p:spPr>
          <a:xfrm>
            <a:off x="779425" y="4583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Results (Reptilia)</a:t>
            </a:r>
            <a:endParaRPr b="1">
              <a:solidFill>
                <a:schemeClr val="accent5"/>
              </a:solidFill>
            </a:endParaRPr>
          </a:p>
        </p:txBody>
      </p:sp>
      <p:pic>
        <p:nvPicPr>
          <p:cNvPr id="219" name="Google Shape;219;p25"/>
          <p:cNvPicPr preferRelativeResize="0"/>
          <p:nvPr/>
        </p:nvPicPr>
        <p:blipFill>
          <a:blip r:embed="rId3">
            <a:alphaModFix/>
          </a:blip>
          <a:stretch>
            <a:fillRect/>
          </a:stretch>
        </p:blipFill>
        <p:spPr>
          <a:xfrm>
            <a:off x="779425" y="1137550"/>
            <a:ext cx="7878675" cy="2133600"/>
          </a:xfrm>
          <a:prstGeom prst="rect">
            <a:avLst/>
          </a:prstGeom>
          <a:noFill/>
          <a:ln>
            <a:noFill/>
          </a:ln>
        </p:spPr>
      </p:pic>
      <p:sp>
        <p:nvSpPr>
          <p:cNvPr id="220" name="Google Shape;220;p25"/>
          <p:cNvSpPr txBox="1"/>
          <p:nvPr/>
        </p:nvSpPr>
        <p:spPr>
          <a:xfrm>
            <a:off x="768925" y="3271150"/>
            <a:ext cx="75267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200" b="1">
                <a:latin typeface="Calibri"/>
                <a:ea typeface="Calibri"/>
                <a:cs typeface="Calibri"/>
                <a:sym typeface="Calibri"/>
              </a:rPr>
              <a:t>Table 5. The result of the Reptilia PCA.  The combination of PC1 and PC2 explain 78.3% of variances. The female and male time to maturity contribute the most to the PC1 with a positive correlation, but note that other three traits also contribute a fair amount to PC1. Longevity alone contribute the most to the PC2.</a:t>
            </a:r>
            <a:endParaRPr sz="1200" b="1">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6"/>
          <p:cNvSpPr txBox="1">
            <a:spLocks noGrp="1"/>
          </p:cNvSpPr>
          <p:nvPr>
            <p:ph type="title"/>
          </p:nvPr>
        </p:nvSpPr>
        <p:spPr>
          <a:xfrm>
            <a:off x="819150" y="378925"/>
            <a:ext cx="7505700" cy="693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Results_Reptilia</a:t>
            </a:r>
            <a:endParaRPr b="1">
              <a:solidFill>
                <a:schemeClr val="accent5"/>
              </a:solidFill>
            </a:endParaRPr>
          </a:p>
        </p:txBody>
      </p:sp>
      <p:pic>
        <p:nvPicPr>
          <p:cNvPr id="226" name="Google Shape;226;p26"/>
          <p:cNvPicPr preferRelativeResize="0"/>
          <p:nvPr/>
        </p:nvPicPr>
        <p:blipFill>
          <a:blip r:embed="rId3">
            <a:alphaModFix/>
          </a:blip>
          <a:stretch>
            <a:fillRect/>
          </a:stretch>
        </p:blipFill>
        <p:spPr>
          <a:xfrm>
            <a:off x="416426" y="1072525"/>
            <a:ext cx="3779824" cy="2335950"/>
          </a:xfrm>
          <a:prstGeom prst="rect">
            <a:avLst/>
          </a:prstGeom>
          <a:noFill/>
          <a:ln>
            <a:noFill/>
          </a:ln>
        </p:spPr>
      </p:pic>
      <p:pic>
        <p:nvPicPr>
          <p:cNvPr id="227" name="Google Shape;227;p26"/>
          <p:cNvPicPr preferRelativeResize="0"/>
          <p:nvPr/>
        </p:nvPicPr>
        <p:blipFill rotWithShape="1">
          <a:blip r:embed="rId4">
            <a:alphaModFix/>
          </a:blip>
          <a:srcRect l="13845" t="25739" r="58408" b="45561"/>
          <a:stretch/>
        </p:blipFill>
        <p:spPr>
          <a:xfrm>
            <a:off x="4507984" y="1072525"/>
            <a:ext cx="4014864" cy="2335951"/>
          </a:xfrm>
          <a:prstGeom prst="rect">
            <a:avLst/>
          </a:prstGeom>
          <a:noFill/>
          <a:ln>
            <a:noFill/>
          </a:ln>
        </p:spPr>
      </p:pic>
      <p:sp>
        <p:nvSpPr>
          <p:cNvPr id="228" name="Google Shape;228;p26"/>
          <p:cNvSpPr txBox="1"/>
          <p:nvPr/>
        </p:nvSpPr>
        <p:spPr>
          <a:xfrm>
            <a:off x="556050" y="3405825"/>
            <a:ext cx="38328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200" b="1">
                <a:latin typeface="Calibri"/>
                <a:ea typeface="Calibri"/>
                <a:cs typeface="Calibri"/>
                <a:sym typeface="Calibri"/>
              </a:rPr>
              <a:t>Fig 7. The Autoplot of Reptilia class PCA. Each black dot represents an reptile species, and red arrows represent the loadings of each traits. The plot shows that incubation time, adult body mass and time to maturity are more correlated to PC1, and longevity correlates more to PC2.</a:t>
            </a:r>
            <a:endParaRPr sz="1600" b="1">
              <a:latin typeface="Calibri"/>
              <a:ea typeface="Calibri"/>
              <a:cs typeface="Calibri"/>
              <a:sym typeface="Calibri"/>
            </a:endParaRPr>
          </a:p>
        </p:txBody>
      </p:sp>
      <p:sp>
        <p:nvSpPr>
          <p:cNvPr id="229" name="Google Shape;229;p26"/>
          <p:cNvSpPr txBox="1"/>
          <p:nvPr/>
        </p:nvSpPr>
        <p:spPr>
          <a:xfrm>
            <a:off x="4488150" y="3485275"/>
            <a:ext cx="41703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200">
                <a:latin typeface="Calibri"/>
                <a:ea typeface="Calibri"/>
                <a:cs typeface="Calibri"/>
                <a:sym typeface="Calibri"/>
              </a:rPr>
              <a:t>Table 6. </a:t>
            </a:r>
            <a:r>
              <a:rPr lang="en-CA" sz="1200" b="1">
                <a:solidFill>
                  <a:schemeClr val="dk2"/>
                </a:solidFill>
                <a:latin typeface="Calibri"/>
                <a:ea typeface="Calibri"/>
                <a:cs typeface="Calibri"/>
                <a:sym typeface="Calibri"/>
              </a:rPr>
              <a:t>PC1 has a weak and insignificant impact  on the average offspring produced per year, and PC2 has a significant impact on the average offspring produced per year.</a:t>
            </a:r>
            <a:endParaRPr sz="1200" b="1">
              <a:solidFill>
                <a:schemeClr val="dk2"/>
              </a:solidFill>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7"/>
          <p:cNvSpPr txBox="1">
            <a:spLocks noGrp="1"/>
          </p:cNvSpPr>
          <p:nvPr>
            <p:ph type="title"/>
          </p:nvPr>
        </p:nvSpPr>
        <p:spPr>
          <a:xfrm>
            <a:off x="689400" y="335425"/>
            <a:ext cx="7505700" cy="63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A" b="1">
                <a:solidFill>
                  <a:schemeClr val="accent5"/>
                </a:solidFill>
              </a:rPr>
              <a:t>Results_Reptilia</a:t>
            </a:r>
            <a:endParaRPr b="1">
              <a:solidFill>
                <a:schemeClr val="accent5"/>
              </a:solidFill>
            </a:endParaRPr>
          </a:p>
        </p:txBody>
      </p:sp>
      <p:pic>
        <p:nvPicPr>
          <p:cNvPr id="235" name="Google Shape;235;p27"/>
          <p:cNvPicPr preferRelativeResize="0"/>
          <p:nvPr/>
        </p:nvPicPr>
        <p:blipFill>
          <a:blip r:embed="rId3">
            <a:alphaModFix/>
          </a:blip>
          <a:stretch>
            <a:fillRect/>
          </a:stretch>
        </p:blipFill>
        <p:spPr>
          <a:xfrm>
            <a:off x="255825" y="973225"/>
            <a:ext cx="3914575" cy="2419225"/>
          </a:xfrm>
          <a:prstGeom prst="rect">
            <a:avLst/>
          </a:prstGeom>
          <a:noFill/>
          <a:ln>
            <a:noFill/>
          </a:ln>
        </p:spPr>
      </p:pic>
      <p:pic>
        <p:nvPicPr>
          <p:cNvPr id="236" name="Google Shape;236;p27"/>
          <p:cNvPicPr preferRelativeResize="0"/>
          <p:nvPr/>
        </p:nvPicPr>
        <p:blipFill>
          <a:blip r:embed="rId4">
            <a:alphaModFix/>
          </a:blip>
          <a:stretch>
            <a:fillRect/>
          </a:stretch>
        </p:blipFill>
        <p:spPr>
          <a:xfrm>
            <a:off x="4876581" y="903126"/>
            <a:ext cx="3822944" cy="2419225"/>
          </a:xfrm>
          <a:prstGeom prst="rect">
            <a:avLst/>
          </a:prstGeom>
          <a:noFill/>
          <a:ln>
            <a:noFill/>
          </a:ln>
        </p:spPr>
      </p:pic>
      <p:sp>
        <p:nvSpPr>
          <p:cNvPr id="237" name="Google Shape;237;p27"/>
          <p:cNvSpPr txBox="1"/>
          <p:nvPr/>
        </p:nvSpPr>
        <p:spPr>
          <a:xfrm>
            <a:off x="377325" y="3366125"/>
            <a:ext cx="3822900" cy="16932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CA" sz="1200" b="1">
                <a:latin typeface="Calibri"/>
                <a:ea typeface="Calibri"/>
                <a:cs typeface="Calibri"/>
                <a:sym typeface="Calibri"/>
              </a:rPr>
              <a:t>Fig 8. This plot shows how PC1 affecting annual reproduction output of reptile species.  Each red dot represents a reptile species. The plot shows there is a positive relationship between PC1 and annual reproductive output in reptile species, but the relationship seems to be irregular. This irregular relationship may because of the smaller sample size.</a:t>
            </a:r>
            <a:endParaRPr sz="1600" b="1">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
        <p:nvSpPr>
          <p:cNvPr id="238" name="Google Shape;238;p27"/>
          <p:cNvSpPr txBox="1"/>
          <p:nvPr/>
        </p:nvSpPr>
        <p:spPr>
          <a:xfrm>
            <a:off x="4805900" y="3366125"/>
            <a:ext cx="3914700" cy="19086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CA" sz="1200" b="1">
                <a:latin typeface="Calibri"/>
                <a:ea typeface="Calibri"/>
                <a:cs typeface="Calibri"/>
                <a:sym typeface="Calibri"/>
              </a:rPr>
              <a:t>Fig 9. This plot shows how PC2 affecting annual reproduction output of reptile species.  Each blue dot represents a reptile species. The plot shows there is a positive relationship between PC1 and annual reproductive output in reptile species, but the relationship seems to be irregular. This irregular relationship may because of the smaller sample size.</a:t>
            </a:r>
            <a:endParaRPr sz="1600" b="1">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8"/>
          <p:cNvSpPr txBox="1">
            <a:spLocks noGrp="1"/>
          </p:cNvSpPr>
          <p:nvPr>
            <p:ph type="title"/>
          </p:nvPr>
        </p:nvSpPr>
        <p:spPr>
          <a:xfrm>
            <a:off x="431900" y="391300"/>
            <a:ext cx="2477400" cy="689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Discussion</a:t>
            </a:r>
            <a:endParaRPr b="1">
              <a:solidFill>
                <a:schemeClr val="accent5"/>
              </a:solidFill>
            </a:endParaRPr>
          </a:p>
        </p:txBody>
      </p:sp>
      <p:sp>
        <p:nvSpPr>
          <p:cNvPr id="244" name="Google Shape;244;p28"/>
          <p:cNvSpPr txBox="1">
            <a:spLocks noGrp="1"/>
          </p:cNvSpPr>
          <p:nvPr>
            <p:ph type="body" idx="1"/>
          </p:nvPr>
        </p:nvSpPr>
        <p:spPr>
          <a:xfrm>
            <a:off x="670225" y="967800"/>
            <a:ext cx="4602300" cy="3726600"/>
          </a:xfrm>
          <a:prstGeom prst="rect">
            <a:avLst/>
          </a:prstGeom>
        </p:spPr>
        <p:txBody>
          <a:bodyPr spcFirstLastPara="1" wrap="square" lIns="91425" tIns="91425" rIns="91425" bIns="91425" anchor="t" anchorCtr="0">
            <a:noAutofit/>
          </a:bodyPr>
          <a:lstStyle/>
          <a:p>
            <a:pPr marL="457200" lvl="0" indent="-317500" algn="l" rtl="0">
              <a:lnSpc>
                <a:spcPct val="95000"/>
              </a:lnSpc>
              <a:spcBef>
                <a:spcPts val="0"/>
              </a:spcBef>
              <a:spcAft>
                <a:spcPts val="0"/>
              </a:spcAft>
              <a:buSzPts val="1400"/>
              <a:buChar char="●"/>
            </a:pPr>
            <a:r>
              <a:rPr lang="en-CA" sz="1400" b="1" dirty="0"/>
              <a:t>PC1 negatively correlated with the reproductive rate in mammals and birds</a:t>
            </a:r>
            <a:endParaRPr sz="1400" b="1" dirty="0"/>
          </a:p>
          <a:p>
            <a:pPr marL="914400" lvl="1" indent="-304800" algn="l" rtl="0">
              <a:lnSpc>
                <a:spcPct val="95000"/>
              </a:lnSpc>
              <a:spcBef>
                <a:spcPts val="0"/>
              </a:spcBef>
              <a:spcAft>
                <a:spcPts val="0"/>
              </a:spcAft>
              <a:buSzPts val="1200"/>
              <a:buChar char="○"/>
            </a:pPr>
            <a:r>
              <a:rPr lang="en-CA" sz="1200" b="1" dirty="0"/>
              <a:t>All variables contribute positively to PC1 and therefore negatively correlated to the reproductive rate</a:t>
            </a:r>
            <a:endParaRPr sz="1200" b="1" dirty="0"/>
          </a:p>
          <a:p>
            <a:pPr marL="914400" lvl="1" indent="-304800" algn="l" rtl="0">
              <a:lnSpc>
                <a:spcPct val="95000"/>
              </a:lnSpc>
              <a:spcBef>
                <a:spcPts val="0"/>
              </a:spcBef>
              <a:spcAft>
                <a:spcPts val="0"/>
              </a:spcAft>
              <a:buSzPts val="1200"/>
              <a:buChar char="○"/>
            </a:pPr>
            <a:r>
              <a:rPr lang="en-CA" sz="1200" b="1" dirty="0"/>
              <a:t>PC2 is not as significant of a predictor</a:t>
            </a:r>
            <a:endParaRPr sz="1200" b="1" dirty="0"/>
          </a:p>
          <a:p>
            <a:pPr marL="457200" lvl="0" indent="-317500" algn="l" rtl="0">
              <a:lnSpc>
                <a:spcPct val="95000"/>
              </a:lnSpc>
              <a:spcBef>
                <a:spcPts val="0"/>
              </a:spcBef>
              <a:spcAft>
                <a:spcPts val="0"/>
              </a:spcAft>
              <a:buSzPts val="1400"/>
              <a:buChar char="●"/>
            </a:pPr>
            <a:r>
              <a:rPr lang="en-CA" sz="1400" b="1" dirty="0"/>
              <a:t>PC2 positively correlated with the reproductive rate in reptiles</a:t>
            </a:r>
            <a:endParaRPr sz="1400" b="1" dirty="0"/>
          </a:p>
          <a:p>
            <a:pPr marL="914400" lvl="1" indent="-304800" algn="l" rtl="0">
              <a:lnSpc>
                <a:spcPct val="95000"/>
              </a:lnSpc>
              <a:spcBef>
                <a:spcPts val="0"/>
              </a:spcBef>
              <a:spcAft>
                <a:spcPts val="0"/>
              </a:spcAft>
              <a:buSzPts val="1200"/>
              <a:buChar char="○"/>
            </a:pPr>
            <a:r>
              <a:rPr lang="en-CA" sz="1200" b="1" dirty="0"/>
              <a:t>Longevity contributes negatively to PC2 and therefore negatively correlated to the reproductive rate</a:t>
            </a:r>
            <a:endParaRPr sz="1200" b="1" dirty="0"/>
          </a:p>
          <a:p>
            <a:pPr marL="1371600" lvl="2" indent="-304800" algn="l" rtl="0">
              <a:lnSpc>
                <a:spcPct val="95000"/>
              </a:lnSpc>
              <a:spcBef>
                <a:spcPts val="0"/>
              </a:spcBef>
              <a:spcAft>
                <a:spcPts val="0"/>
              </a:spcAft>
              <a:buSzPts val="1200"/>
              <a:buChar char="■"/>
            </a:pPr>
            <a:r>
              <a:rPr lang="en-CA" sz="1200" b="1" dirty="0"/>
              <a:t>Other variables contribute little to nothing to PC2</a:t>
            </a:r>
            <a:endParaRPr sz="1200" b="1" dirty="0"/>
          </a:p>
          <a:p>
            <a:pPr marL="914400" lvl="1" indent="-304800" algn="l" rtl="0">
              <a:lnSpc>
                <a:spcPct val="95000"/>
              </a:lnSpc>
              <a:spcBef>
                <a:spcPts val="0"/>
              </a:spcBef>
              <a:spcAft>
                <a:spcPts val="0"/>
              </a:spcAft>
              <a:buSzPts val="1200"/>
              <a:buChar char="○"/>
            </a:pPr>
            <a:r>
              <a:rPr lang="en-CA" sz="1200" b="1" dirty="0"/>
              <a:t>PC1 is not as significant of a predictor</a:t>
            </a:r>
            <a:endParaRPr sz="1200" b="1" dirty="0"/>
          </a:p>
          <a:p>
            <a:pPr marL="457200" lvl="0" indent="-317500" algn="l" rtl="0">
              <a:lnSpc>
                <a:spcPct val="95000"/>
              </a:lnSpc>
              <a:spcBef>
                <a:spcPts val="0"/>
              </a:spcBef>
              <a:spcAft>
                <a:spcPts val="0"/>
              </a:spcAft>
              <a:buSzPts val="1400"/>
              <a:buChar char="●"/>
            </a:pPr>
            <a:r>
              <a:rPr lang="en-CA" sz="1400" b="1" dirty="0"/>
              <a:t>Results are as expected</a:t>
            </a:r>
            <a:endParaRPr sz="1400" b="1" dirty="0"/>
          </a:p>
          <a:p>
            <a:pPr marL="914400" lvl="1" indent="-304800" algn="l" rtl="0">
              <a:lnSpc>
                <a:spcPct val="95000"/>
              </a:lnSpc>
              <a:spcBef>
                <a:spcPts val="0"/>
              </a:spcBef>
              <a:spcAft>
                <a:spcPts val="0"/>
              </a:spcAft>
              <a:buSzPts val="1200"/>
              <a:buChar char="○"/>
            </a:pPr>
            <a:r>
              <a:rPr lang="en-CA" sz="1200" b="1" dirty="0"/>
              <a:t>Based on life history strategies</a:t>
            </a:r>
            <a:endParaRPr sz="1200" b="1" dirty="0"/>
          </a:p>
          <a:p>
            <a:pPr marL="457200" lvl="0" indent="-317500" algn="l" rtl="0">
              <a:lnSpc>
                <a:spcPct val="95000"/>
              </a:lnSpc>
              <a:spcBef>
                <a:spcPts val="0"/>
              </a:spcBef>
              <a:spcAft>
                <a:spcPts val="0"/>
              </a:spcAft>
              <a:buSzPts val="1400"/>
              <a:buChar char="●"/>
            </a:pPr>
            <a:r>
              <a:rPr lang="en-CA" sz="1400" b="1" dirty="0"/>
              <a:t>Species with very large values for variables negatively correlated  with reproductive rate are more sensitive to habitat loss</a:t>
            </a:r>
            <a:endParaRPr sz="1400" b="1" dirty="0"/>
          </a:p>
          <a:p>
            <a:pPr marL="914400" lvl="1" indent="-304800" algn="l" rtl="0">
              <a:lnSpc>
                <a:spcPct val="95000"/>
              </a:lnSpc>
              <a:spcBef>
                <a:spcPts val="0"/>
              </a:spcBef>
              <a:spcAft>
                <a:spcPts val="0"/>
              </a:spcAft>
              <a:buSzPts val="1200"/>
              <a:buChar char="○"/>
            </a:pPr>
            <a:r>
              <a:rPr lang="en-CA" sz="1200" b="1" dirty="0"/>
              <a:t>Better Identify which species are at risk</a:t>
            </a:r>
            <a:endParaRPr sz="1200" b="1" dirty="0"/>
          </a:p>
        </p:txBody>
      </p:sp>
      <p:graphicFrame>
        <p:nvGraphicFramePr>
          <p:cNvPr id="245" name="Google Shape;245;p28"/>
          <p:cNvGraphicFramePr/>
          <p:nvPr/>
        </p:nvGraphicFramePr>
        <p:xfrm>
          <a:off x="5749475" y="277313"/>
          <a:ext cx="2741125" cy="4196600"/>
        </p:xfrm>
        <a:graphic>
          <a:graphicData uri="http://schemas.openxmlformats.org/drawingml/2006/table">
            <a:tbl>
              <a:tblPr>
                <a:noFill/>
                <a:tableStyleId>{B80B520B-DE25-4966-9231-8B4B50084345}</a:tableStyleId>
              </a:tblPr>
              <a:tblGrid>
                <a:gridCol w="921850">
                  <a:extLst>
                    <a:ext uri="{9D8B030D-6E8A-4147-A177-3AD203B41FA5}">
                      <a16:colId xmlns:a16="http://schemas.microsoft.com/office/drawing/2014/main" val="20000"/>
                    </a:ext>
                  </a:extLst>
                </a:gridCol>
                <a:gridCol w="643950">
                  <a:extLst>
                    <a:ext uri="{9D8B030D-6E8A-4147-A177-3AD203B41FA5}">
                      <a16:colId xmlns:a16="http://schemas.microsoft.com/office/drawing/2014/main" val="20001"/>
                    </a:ext>
                  </a:extLst>
                </a:gridCol>
                <a:gridCol w="599850">
                  <a:extLst>
                    <a:ext uri="{9D8B030D-6E8A-4147-A177-3AD203B41FA5}">
                      <a16:colId xmlns:a16="http://schemas.microsoft.com/office/drawing/2014/main" val="20002"/>
                    </a:ext>
                  </a:extLst>
                </a:gridCol>
                <a:gridCol w="575475">
                  <a:extLst>
                    <a:ext uri="{9D8B030D-6E8A-4147-A177-3AD203B41FA5}">
                      <a16:colId xmlns:a16="http://schemas.microsoft.com/office/drawing/2014/main" val="20003"/>
                    </a:ext>
                  </a:extLst>
                </a:gridCol>
              </a:tblGrid>
              <a:tr h="567925">
                <a:tc>
                  <a:txBody>
                    <a:bodyPr/>
                    <a:lstStyle/>
                    <a:p>
                      <a:pPr marL="0" lvl="0" indent="0" algn="l" rtl="0">
                        <a:lnSpc>
                          <a:spcPct val="115000"/>
                        </a:lnSpc>
                        <a:spcBef>
                          <a:spcPts val="1200"/>
                        </a:spcBef>
                        <a:spcAft>
                          <a:spcPts val="0"/>
                        </a:spcAft>
                        <a:buNone/>
                      </a:pPr>
                      <a:r>
                        <a:rPr lang="en-CA" sz="800" b="1"/>
                        <a:t>Trait</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Aves</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Mammals</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Reptiles</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567925">
                <a:tc>
                  <a:txBody>
                    <a:bodyPr/>
                    <a:lstStyle/>
                    <a:p>
                      <a:pPr marL="0" lvl="0" indent="0" algn="l" rtl="0">
                        <a:lnSpc>
                          <a:spcPct val="115000"/>
                        </a:lnSpc>
                        <a:spcBef>
                          <a:spcPts val="1200"/>
                        </a:spcBef>
                        <a:spcAft>
                          <a:spcPts val="0"/>
                        </a:spcAft>
                        <a:buNone/>
                      </a:pPr>
                      <a:r>
                        <a:rPr lang="en-CA" sz="800" b="1"/>
                        <a:t>Adult Body Mass</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None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37250">
                <a:tc>
                  <a:txBody>
                    <a:bodyPr/>
                    <a:lstStyle/>
                    <a:p>
                      <a:pPr marL="0" lvl="0" indent="0" algn="l" rtl="0">
                        <a:lnSpc>
                          <a:spcPct val="115000"/>
                        </a:lnSpc>
                        <a:spcBef>
                          <a:spcPts val="1200"/>
                        </a:spcBef>
                        <a:spcAft>
                          <a:spcPts val="0"/>
                        </a:spcAft>
                        <a:buNone/>
                      </a:pPr>
                      <a:r>
                        <a:rPr lang="en-CA" sz="800" b="1"/>
                        <a:t>Longevity</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Positive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37250">
                <a:tc>
                  <a:txBody>
                    <a:bodyPr/>
                    <a:lstStyle/>
                    <a:p>
                      <a:pPr marL="0" lvl="0" indent="0" algn="l" rtl="0">
                        <a:lnSpc>
                          <a:spcPct val="115000"/>
                        </a:lnSpc>
                        <a:spcBef>
                          <a:spcPts val="1200"/>
                        </a:spcBef>
                        <a:spcAft>
                          <a:spcPts val="0"/>
                        </a:spcAft>
                        <a:buNone/>
                      </a:pPr>
                      <a:r>
                        <a:rPr lang="en-CA" sz="800" b="1"/>
                        <a:t>Female Maturity</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None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37250">
                <a:tc>
                  <a:txBody>
                    <a:bodyPr/>
                    <a:lstStyle/>
                    <a:p>
                      <a:pPr marL="0" lvl="0" indent="0" algn="l" rtl="0">
                        <a:lnSpc>
                          <a:spcPct val="115000"/>
                        </a:lnSpc>
                        <a:spcBef>
                          <a:spcPts val="1200"/>
                        </a:spcBef>
                        <a:spcAft>
                          <a:spcPts val="0"/>
                        </a:spcAft>
                        <a:buNone/>
                      </a:pPr>
                      <a:r>
                        <a:rPr lang="en-CA" sz="800" b="1"/>
                        <a:t>Male Maturity</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None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437250">
                <a:tc>
                  <a:txBody>
                    <a:bodyPr/>
                    <a:lstStyle/>
                    <a:p>
                      <a:pPr marL="0" lvl="0" indent="0" algn="l" rtl="0">
                        <a:lnSpc>
                          <a:spcPct val="115000"/>
                        </a:lnSpc>
                        <a:spcBef>
                          <a:spcPts val="1200"/>
                        </a:spcBef>
                        <a:spcAft>
                          <a:spcPts val="0"/>
                        </a:spcAft>
                        <a:buNone/>
                      </a:pPr>
                      <a:r>
                        <a:rPr lang="en-CA" sz="800" b="1"/>
                        <a:t>Incubation</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N/A</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None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437250">
                <a:tc>
                  <a:txBody>
                    <a:bodyPr/>
                    <a:lstStyle/>
                    <a:p>
                      <a:pPr marL="0" lvl="0" indent="0" algn="l" rtl="0">
                        <a:lnSpc>
                          <a:spcPct val="115000"/>
                        </a:lnSpc>
                        <a:spcBef>
                          <a:spcPts val="1200"/>
                        </a:spcBef>
                        <a:spcAft>
                          <a:spcPts val="0"/>
                        </a:spcAft>
                        <a:buNone/>
                      </a:pPr>
                      <a:r>
                        <a:rPr lang="en-CA" sz="800" b="1"/>
                        <a:t>Fledging Age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N/A</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N/A</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437250">
                <a:tc>
                  <a:txBody>
                    <a:bodyPr/>
                    <a:lstStyle/>
                    <a:p>
                      <a:pPr marL="0" lvl="0" indent="0" algn="l" rtl="0">
                        <a:lnSpc>
                          <a:spcPct val="115000"/>
                        </a:lnSpc>
                        <a:spcBef>
                          <a:spcPts val="1200"/>
                        </a:spcBef>
                        <a:spcAft>
                          <a:spcPts val="0"/>
                        </a:spcAft>
                        <a:buNone/>
                      </a:pPr>
                      <a:r>
                        <a:rPr lang="en-CA" sz="800" b="1"/>
                        <a:t>Adult SVL</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N/A</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N/A</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437250">
                <a:tc>
                  <a:txBody>
                    <a:bodyPr/>
                    <a:lstStyle/>
                    <a:p>
                      <a:pPr marL="0" lvl="0" indent="0" algn="l" rtl="0">
                        <a:lnSpc>
                          <a:spcPct val="115000"/>
                        </a:lnSpc>
                        <a:spcBef>
                          <a:spcPts val="1200"/>
                        </a:spcBef>
                        <a:spcAft>
                          <a:spcPts val="0"/>
                        </a:spcAft>
                        <a:buNone/>
                      </a:pPr>
                      <a:r>
                        <a:rPr lang="en-CA" sz="800" b="1"/>
                        <a:t>Weaning</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N/A</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Negative</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CA" sz="800" b="1"/>
                        <a:t>N/A</a:t>
                      </a:r>
                      <a:endParaRPr sz="8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B74AD-DB61-06C8-F580-995C111FD6FE}"/>
              </a:ext>
            </a:extLst>
          </p:cNvPr>
          <p:cNvSpPr>
            <a:spLocks noGrp="1"/>
          </p:cNvSpPr>
          <p:nvPr>
            <p:ph type="title"/>
          </p:nvPr>
        </p:nvSpPr>
        <p:spPr/>
        <p:txBody>
          <a:bodyPr/>
          <a:lstStyle/>
          <a:p>
            <a:r>
              <a:rPr lang="en-US" dirty="0"/>
              <a:t>Limitations</a:t>
            </a:r>
          </a:p>
        </p:txBody>
      </p:sp>
      <p:sp>
        <p:nvSpPr>
          <p:cNvPr id="3" name="Text Placeholder 2">
            <a:extLst>
              <a:ext uri="{FF2B5EF4-FFF2-40B4-BE49-F238E27FC236}">
                <a16:creationId xmlns:a16="http://schemas.microsoft.com/office/drawing/2014/main" id="{4D655887-87F9-4180-E47B-B8548A3E4012}"/>
              </a:ext>
            </a:extLst>
          </p:cNvPr>
          <p:cNvSpPr>
            <a:spLocks noGrp="1"/>
          </p:cNvSpPr>
          <p:nvPr>
            <p:ph type="body" idx="1"/>
          </p:nvPr>
        </p:nvSpPr>
        <p:spPr/>
        <p:txBody>
          <a:bodyPr/>
          <a:lstStyle/>
          <a:p>
            <a:pPr>
              <a:buFont typeface="Arial" panose="020B0604020202020204" pitchFamily="34" charset="0"/>
              <a:buChar char="•"/>
            </a:pPr>
            <a:r>
              <a:rPr lang="en-US" b="1" dirty="0"/>
              <a:t>The analysis of the Reptilia group has a relatively small sample size. After data manipulation, we only had 32 reptile species available for further studies, which is relatively small compared to the other two taxa groups (206 for Aves and 152 for Mammalia). This may affect the power of our analysis.</a:t>
            </a:r>
          </a:p>
          <a:p>
            <a:pPr>
              <a:buFont typeface="Arial" panose="020B0604020202020204" pitchFamily="34" charset="0"/>
              <a:buChar char="•"/>
            </a:pPr>
            <a:r>
              <a:rPr lang="en-US" b="1" dirty="0"/>
              <a:t>The dataset we used are based on information gathered from various sources(other database, articles, thesis etc.), and we have no idea how the data were measured in the field. This could lead to biased data on some species. Although these biases should be local and inconsistent across the dataset due to the size of the dataset, these problems may affect our analyses of some taxonomic groups without being noticed. </a:t>
            </a:r>
          </a:p>
        </p:txBody>
      </p:sp>
    </p:spTree>
    <p:extLst>
      <p:ext uri="{BB962C8B-B14F-4D97-AF65-F5344CB8AC3E}">
        <p14:creationId xmlns:p14="http://schemas.microsoft.com/office/powerpoint/2010/main" val="12815536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Disscussions_Future topics</a:t>
            </a:r>
            <a:endParaRPr b="1">
              <a:solidFill>
                <a:schemeClr val="accent5"/>
              </a:solidFill>
            </a:endParaRPr>
          </a:p>
        </p:txBody>
      </p:sp>
      <p:sp>
        <p:nvSpPr>
          <p:cNvPr id="251" name="Google Shape;251;p29"/>
          <p:cNvSpPr txBox="1">
            <a:spLocks noGrp="1"/>
          </p:cNvSpPr>
          <p:nvPr>
            <p:ph type="body" idx="1"/>
          </p:nvPr>
        </p:nvSpPr>
        <p:spPr>
          <a:xfrm>
            <a:off x="819150" y="1990725"/>
            <a:ext cx="7879200" cy="2448000"/>
          </a:xfrm>
          <a:prstGeom prst="rect">
            <a:avLst/>
          </a:prstGeom>
        </p:spPr>
        <p:txBody>
          <a:bodyPr spcFirstLastPara="1" wrap="square" lIns="91425" tIns="91425" rIns="91425" bIns="91425" anchor="t" anchorCtr="0">
            <a:normAutofit/>
          </a:bodyPr>
          <a:lstStyle/>
          <a:p>
            <a:pPr marL="457200" lvl="0" indent="-323850" algn="just" rtl="0">
              <a:spcBef>
                <a:spcPts val="0"/>
              </a:spcBef>
              <a:spcAft>
                <a:spcPts val="0"/>
              </a:spcAft>
              <a:buSzPts val="1500"/>
              <a:buChar char="●"/>
            </a:pPr>
            <a:r>
              <a:rPr lang="en-CA" sz="1500" b="1"/>
              <a:t>Instead of looking at three major amniote groups separately, we could looking for shared traits, and trying to understand how same trait or same set of traits affect different taxa.</a:t>
            </a:r>
            <a:endParaRPr sz="1500" b="1"/>
          </a:p>
          <a:p>
            <a:pPr marL="457200" lvl="0" indent="-323850" algn="just" rtl="0">
              <a:spcBef>
                <a:spcPts val="0"/>
              </a:spcBef>
              <a:spcAft>
                <a:spcPts val="0"/>
              </a:spcAft>
              <a:buSzPts val="1500"/>
              <a:buChar char="●"/>
            </a:pPr>
            <a:r>
              <a:rPr lang="en-CA" sz="1500" b="1"/>
              <a:t>Due to the limitation of the data available, many traits were not tested. So it could be interesting to use a more complete dataset with more valid data.</a:t>
            </a:r>
            <a:endParaRPr sz="15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Background</a:t>
            </a:r>
            <a:endParaRPr b="1">
              <a:solidFill>
                <a:schemeClr val="accent5"/>
              </a:solidFill>
            </a:endParaRPr>
          </a:p>
        </p:txBody>
      </p:sp>
      <p:sp>
        <p:nvSpPr>
          <p:cNvPr id="138" name="Google Shape;138;p14"/>
          <p:cNvSpPr txBox="1">
            <a:spLocks noGrp="1"/>
          </p:cNvSpPr>
          <p:nvPr>
            <p:ph type="body" idx="1"/>
          </p:nvPr>
        </p:nvSpPr>
        <p:spPr>
          <a:xfrm>
            <a:off x="819150" y="1414800"/>
            <a:ext cx="7591200" cy="31926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CA" sz="1500" b="1"/>
              <a:t>Reproductive rate is important and relative for conservation efforts</a:t>
            </a:r>
            <a:endParaRPr sz="1500" b="1"/>
          </a:p>
          <a:p>
            <a:pPr marL="457200" lvl="0" indent="-323850" algn="l" rtl="0">
              <a:spcBef>
                <a:spcPts val="0"/>
              </a:spcBef>
              <a:spcAft>
                <a:spcPts val="0"/>
              </a:spcAft>
              <a:buSzPts val="1500"/>
              <a:buChar char="●"/>
            </a:pPr>
            <a:r>
              <a:rPr lang="en-CA" sz="1500" b="1"/>
              <a:t>Lots of research done on traits affecting reproductive rate</a:t>
            </a:r>
            <a:endParaRPr sz="1500" b="1"/>
          </a:p>
          <a:p>
            <a:pPr marL="914400" lvl="1" indent="-311150" algn="l" rtl="0">
              <a:spcBef>
                <a:spcPts val="0"/>
              </a:spcBef>
              <a:spcAft>
                <a:spcPts val="0"/>
              </a:spcAft>
              <a:buSzPts val="1300"/>
              <a:buChar char="○"/>
            </a:pPr>
            <a:r>
              <a:rPr lang="en-CA" sz="1300" b="1"/>
              <a:t>Latitude, seasonality, size</a:t>
            </a:r>
            <a:endParaRPr sz="1300" b="1"/>
          </a:p>
          <a:p>
            <a:pPr marL="1371600" lvl="2" indent="-311150" algn="l" rtl="0">
              <a:spcBef>
                <a:spcPts val="0"/>
              </a:spcBef>
              <a:spcAft>
                <a:spcPts val="0"/>
              </a:spcAft>
              <a:buSzPts val="1300"/>
              <a:buChar char="■"/>
            </a:pPr>
            <a:r>
              <a:rPr lang="en-CA" sz="1300" b="1"/>
              <a:t>Focus on a specific aspect of reproductive rate </a:t>
            </a:r>
            <a:endParaRPr sz="1300" b="1"/>
          </a:p>
          <a:p>
            <a:pPr marL="1371600" lvl="2" indent="-311150" algn="l" rtl="0">
              <a:spcBef>
                <a:spcPts val="0"/>
              </a:spcBef>
              <a:spcAft>
                <a:spcPts val="0"/>
              </a:spcAft>
              <a:buSzPts val="1300"/>
              <a:buChar char="■"/>
            </a:pPr>
            <a:r>
              <a:rPr lang="en-CA" sz="1300" b="1"/>
              <a:t>Studies usually done at a species level</a:t>
            </a:r>
            <a:endParaRPr sz="1300" b="1"/>
          </a:p>
          <a:p>
            <a:pPr marL="914400" lvl="1" indent="-311150" algn="l" rtl="0">
              <a:spcBef>
                <a:spcPts val="0"/>
              </a:spcBef>
              <a:spcAft>
                <a:spcPts val="0"/>
              </a:spcAft>
              <a:buSzPts val="1300"/>
              <a:buChar char="○"/>
            </a:pPr>
            <a:r>
              <a:rPr lang="en-CA" sz="1300" b="1"/>
              <a:t>Still a lot unknown</a:t>
            </a:r>
            <a:endParaRPr sz="1300" b="1"/>
          </a:p>
          <a:p>
            <a:pPr marL="457200" lvl="0" indent="-323850" algn="l" rtl="0">
              <a:spcBef>
                <a:spcPts val="0"/>
              </a:spcBef>
              <a:spcAft>
                <a:spcPts val="0"/>
              </a:spcAft>
              <a:buSzPts val="1500"/>
              <a:buChar char="●"/>
            </a:pPr>
            <a:r>
              <a:rPr lang="en-CA" sz="1500" b="1"/>
              <a:t>Understanding important traits can identify species more at risk</a:t>
            </a:r>
            <a:endParaRPr sz="1500" b="1"/>
          </a:p>
          <a:p>
            <a:pPr marL="914400" lvl="1" indent="-311150" algn="l" rtl="0">
              <a:spcBef>
                <a:spcPts val="0"/>
              </a:spcBef>
              <a:spcAft>
                <a:spcPts val="0"/>
              </a:spcAft>
              <a:buSzPts val="1300"/>
              <a:buChar char="○"/>
            </a:pPr>
            <a:r>
              <a:rPr lang="en-CA" sz="1300" b="1"/>
              <a:t>Low reproductive rate correlated with sensitivity to habitat loss	</a:t>
            </a:r>
            <a:endParaRPr sz="1300" b="1"/>
          </a:p>
          <a:p>
            <a:pPr marL="1371600" lvl="2" indent="-311150" algn="l" rtl="0">
              <a:spcBef>
                <a:spcPts val="0"/>
              </a:spcBef>
              <a:spcAft>
                <a:spcPts val="0"/>
              </a:spcAft>
              <a:buSzPts val="1300"/>
              <a:buChar char="■"/>
            </a:pPr>
            <a:r>
              <a:rPr lang="en-CA" sz="1300" b="1"/>
              <a:t>Currently IUCN defines species risk solely based on population decline </a:t>
            </a:r>
            <a:endParaRPr sz="13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Background</a:t>
            </a:r>
            <a:endParaRPr b="1">
              <a:solidFill>
                <a:schemeClr val="accent5"/>
              </a:solidFill>
            </a:endParaRPr>
          </a:p>
        </p:txBody>
      </p:sp>
      <p:sp>
        <p:nvSpPr>
          <p:cNvPr id="144" name="Google Shape;144;p15"/>
          <p:cNvSpPr txBox="1">
            <a:spLocks noGrp="1"/>
          </p:cNvSpPr>
          <p:nvPr>
            <p:ph type="body" idx="1"/>
          </p:nvPr>
        </p:nvSpPr>
        <p:spPr>
          <a:xfrm>
            <a:off x="819150" y="1414800"/>
            <a:ext cx="7505700" cy="2743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sz="1500" b="1"/>
              <a:t>H</a:t>
            </a:r>
            <a:r>
              <a:rPr lang="en-CA" sz="1500" b="1" baseline="-25000"/>
              <a:t>0</a:t>
            </a:r>
            <a:r>
              <a:rPr lang="en-CA" sz="1500" b="1"/>
              <a:t>: Reproductive output, in this case the average offspring produced per year, has no correlation with developmental traits (time to maturity, weaning time, incubation time etc.)</a:t>
            </a:r>
            <a:endParaRPr sz="1500" b="1"/>
          </a:p>
          <a:p>
            <a:pPr marL="0" lvl="0" indent="0" algn="l" rtl="0">
              <a:spcBef>
                <a:spcPts val="1200"/>
              </a:spcBef>
              <a:spcAft>
                <a:spcPts val="0"/>
              </a:spcAft>
              <a:buNone/>
            </a:pPr>
            <a:r>
              <a:rPr lang="en-CA" sz="1500" b="1"/>
              <a:t>H</a:t>
            </a:r>
            <a:r>
              <a:rPr lang="en-CA" sz="1500" b="1" baseline="-25000"/>
              <a:t>A</a:t>
            </a:r>
            <a:r>
              <a:rPr lang="en-CA" sz="1500" b="1"/>
              <a:t>: Reproductive output correlates with developmental traits</a:t>
            </a:r>
            <a:endParaRPr sz="1500" b="1"/>
          </a:p>
          <a:p>
            <a:pPr marL="0" lvl="0" indent="0" algn="l" rtl="0">
              <a:spcBef>
                <a:spcPts val="1200"/>
              </a:spcBef>
              <a:spcAft>
                <a:spcPts val="0"/>
              </a:spcAft>
              <a:buNone/>
            </a:pPr>
            <a:r>
              <a:rPr lang="en-CA" sz="1500" b="1"/>
              <a:t>Predictions:</a:t>
            </a:r>
            <a:endParaRPr sz="1500" b="1"/>
          </a:p>
          <a:p>
            <a:pPr marL="457200" lvl="0" indent="-323850" algn="l" rtl="0">
              <a:spcBef>
                <a:spcPts val="1200"/>
              </a:spcBef>
              <a:spcAft>
                <a:spcPts val="0"/>
              </a:spcAft>
              <a:buSzPts val="1500"/>
              <a:buChar char="●"/>
            </a:pPr>
            <a:r>
              <a:rPr lang="en-CA" sz="1500" b="1"/>
              <a:t>H</a:t>
            </a:r>
            <a:r>
              <a:rPr lang="en-CA" sz="1500" b="1" baseline="-25000"/>
              <a:t>0 </a:t>
            </a:r>
            <a:r>
              <a:rPr lang="en-CA" sz="1500" b="1"/>
              <a:t> will be rejected</a:t>
            </a:r>
            <a:endParaRPr sz="1500" b="1"/>
          </a:p>
          <a:p>
            <a:pPr marL="457200" lvl="0" indent="-323850" algn="l" rtl="0">
              <a:spcBef>
                <a:spcPts val="0"/>
              </a:spcBef>
              <a:spcAft>
                <a:spcPts val="0"/>
              </a:spcAft>
              <a:buSzPts val="1500"/>
              <a:buChar char="●"/>
            </a:pPr>
            <a:r>
              <a:rPr lang="en-CA" sz="1500" b="1"/>
              <a:t>Traits related to development will be negatively correlated with reproductive output across all classes</a:t>
            </a:r>
            <a:endParaRPr sz="1500" b="1"/>
          </a:p>
          <a:p>
            <a:pPr marL="914400" lvl="1" indent="-323850" algn="l" rtl="0">
              <a:spcBef>
                <a:spcPts val="0"/>
              </a:spcBef>
              <a:spcAft>
                <a:spcPts val="0"/>
              </a:spcAft>
              <a:buSzPts val="1500"/>
              <a:buChar char="○"/>
            </a:pPr>
            <a:r>
              <a:rPr lang="en-CA" sz="1500" b="1"/>
              <a:t>Traits suggest high investment, few offspring life history strategy</a:t>
            </a:r>
            <a:endParaRPr sz="15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Methods_Dataset</a:t>
            </a:r>
            <a:endParaRPr b="1">
              <a:solidFill>
                <a:schemeClr val="accent5"/>
              </a:solidFill>
            </a:endParaRPr>
          </a:p>
        </p:txBody>
      </p:sp>
      <p:sp>
        <p:nvSpPr>
          <p:cNvPr id="150" name="Google Shape;150;p16"/>
          <p:cNvSpPr txBox="1">
            <a:spLocks noGrp="1"/>
          </p:cNvSpPr>
          <p:nvPr>
            <p:ph type="body" idx="1"/>
          </p:nvPr>
        </p:nvSpPr>
        <p:spPr>
          <a:xfrm>
            <a:off x="873175" y="1477600"/>
            <a:ext cx="7030500" cy="2541600"/>
          </a:xfrm>
          <a:prstGeom prst="rect">
            <a:avLst/>
          </a:prstGeom>
        </p:spPr>
        <p:txBody>
          <a:bodyPr spcFirstLastPara="1" wrap="square" lIns="91425" tIns="91425" rIns="91425" bIns="91425" anchor="t" anchorCtr="0">
            <a:normAutofit lnSpcReduction="20000"/>
          </a:bodyPr>
          <a:lstStyle/>
          <a:p>
            <a:pPr marL="457200" lvl="0" indent="-323850" algn="l" rtl="0">
              <a:spcBef>
                <a:spcPts val="0"/>
              </a:spcBef>
              <a:spcAft>
                <a:spcPts val="0"/>
              </a:spcAft>
              <a:buSzPts val="1500"/>
              <a:buFont typeface="Nunito"/>
              <a:buChar char="●"/>
            </a:pPr>
            <a:r>
              <a:rPr lang="en-CA" sz="1500" b="1">
                <a:latin typeface="Nunito"/>
                <a:ea typeface="Nunito"/>
                <a:cs typeface="Nunito"/>
                <a:sym typeface="Nunito"/>
              </a:rPr>
              <a:t>Name of the Dataset: An amniote life-history database to perform comparative analyses with birds, mammals, and reptiles.  </a:t>
            </a:r>
            <a:endParaRPr sz="1500" b="1">
              <a:latin typeface="Nunito"/>
              <a:ea typeface="Nunito"/>
              <a:cs typeface="Nunito"/>
              <a:sym typeface="Nunito"/>
            </a:endParaRPr>
          </a:p>
          <a:p>
            <a:pPr marL="457200" lvl="0" indent="-323850" algn="l" rtl="0">
              <a:spcBef>
                <a:spcPts val="0"/>
              </a:spcBef>
              <a:spcAft>
                <a:spcPts val="0"/>
              </a:spcAft>
              <a:buSzPts val="1500"/>
              <a:buFont typeface="Nunito"/>
              <a:buChar char="●"/>
            </a:pPr>
            <a:r>
              <a:rPr lang="en-CA" sz="1500" b="1">
                <a:latin typeface="Nunito"/>
                <a:ea typeface="Nunito"/>
                <a:cs typeface="Nunito"/>
                <a:sym typeface="Nunito"/>
              </a:rPr>
              <a:t>Author of the database: N.P. Myhrvold, E. Baldridage, B. Chan, D.Sivam, D.L. Freeman, S.K. Morgan-Ernest.</a:t>
            </a:r>
            <a:endParaRPr sz="1500" b="1">
              <a:latin typeface="Nunito"/>
              <a:ea typeface="Nunito"/>
              <a:cs typeface="Nunito"/>
              <a:sym typeface="Nunito"/>
            </a:endParaRPr>
          </a:p>
          <a:p>
            <a:pPr marL="457200" lvl="0" indent="-323850" algn="l" rtl="0">
              <a:spcBef>
                <a:spcPts val="0"/>
              </a:spcBef>
              <a:spcAft>
                <a:spcPts val="0"/>
              </a:spcAft>
              <a:buSzPts val="1500"/>
              <a:buFont typeface="Nunito"/>
              <a:buChar char="●"/>
            </a:pPr>
            <a:r>
              <a:rPr lang="en-CA" sz="1500" b="1">
                <a:latin typeface="Nunito"/>
                <a:ea typeface="Nunito"/>
                <a:cs typeface="Nunito"/>
                <a:sym typeface="Nunito"/>
              </a:rPr>
              <a:t>Source of the data: Ecology, Vol 96, issue 11. November 2015. Published by the ESA. </a:t>
            </a:r>
            <a:endParaRPr sz="1500" b="1">
              <a:latin typeface="Nunito"/>
              <a:ea typeface="Nunito"/>
              <a:cs typeface="Nunito"/>
              <a:sym typeface="Nunito"/>
            </a:endParaRPr>
          </a:p>
          <a:p>
            <a:pPr marL="457200" lvl="0" indent="-323850" algn="l" rtl="0">
              <a:spcBef>
                <a:spcPts val="0"/>
              </a:spcBef>
              <a:spcAft>
                <a:spcPts val="0"/>
              </a:spcAft>
              <a:buSzPts val="1500"/>
              <a:buFont typeface="Nunito"/>
              <a:buChar char="●"/>
            </a:pPr>
            <a:r>
              <a:rPr lang="en-CA" sz="1500" b="1">
                <a:latin typeface="Nunito"/>
                <a:ea typeface="Nunito"/>
                <a:cs typeface="Nunito"/>
                <a:sym typeface="Nunito"/>
              </a:rPr>
              <a:t>Description of the data: this dataset contains 29 different life-history traits across 3 classes of amniotic organisms (birds, mammals and reptiles), including 72 orders, total of 21322 species.</a:t>
            </a:r>
            <a:r>
              <a:rPr lang="en-CA" sz="1500" b="1">
                <a:solidFill>
                  <a:srgbClr val="000000"/>
                </a:solidFill>
                <a:highlight>
                  <a:srgbClr val="FFFFFF"/>
                </a:highlight>
                <a:latin typeface="Nunito"/>
                <a:ea typeface="Nunito"/>
                <a:cs typeface="Nunito"/>
                <a:sym typeface="Nunito"/>
              </a:rPr>
              <a:t> </a:t>
            </a:r>
            <a:endParaRPr sz="1500" b="1">
              <a:solidFill>
                <a:srgbClr val="000000"/>
              </a:solidFill>
              <a:highlight>
                <a:srgbClr val="FFFFFF"/>
              </a:highlight>
              <a:latin typeface="Nunito"/>
              <a:ea typeface="Nunito"/>
              <a:cs typeface="Nunito"/>
              <a:sym typeface="Nunito"/>
            </a:endParaRPr>
          </a:p>
          <a:p>
            <a:pPr marL="0" lvl="0" indent="0" algn="l" rtl="0">
              <a:spcBef>
                <a:spcPts val="12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Methods_Data Manipulation</a:t>
            </a:r>
            <a:endParaRPr b="1">
              <a:solidFill>
                <a:schemeClr val="accent5"/>
              </a:solidFill>
            </a:endParaRPr>
          </a:p>
        </p:txBody>
      </p:sp>
      <p:sp>
        <p:nvSpPr>
          <p:cNvPr id="156" name="Google Shape;156;p17"/>
          <p:cNvSpPr txBox="1">
            <a:spLocks noGrp="1"/>
          </p:cNvSpPr>
          <p:nvPr>
            <p:ph type="body" idx="1"/>
          </p:nvPr>
        </p:nvSpPr>
        <p:spPr>
          <a:xfrm>
            <a:off x="675200" y="1597875"/>
            <a:ext cx="7659000" cy="30789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CA" sz="1500" b="1"/>
              <a:t>We selected variables without obvious correlations with other variables from the dataset. (eg. adult body mass vs. female/male body mass, egg mass vs. egg length/width)</a:t>
            </a:r>
            <a:endParaRPr sz="1500" b="1"/>
          </a:p>
          <a:p>
            <a:pPr marL="457200" lvl="0" indent="-323850" algn="l" rtl="0">
              <a:spcBef>
                <a:spcPts val="0"/>
              </a:spcBef>
              <a:spcAft>
                <a:spcPts val="0"/>
              </a:spcAft>
              <a:buSzPts val="1500"/>
              <a:buChar char="●"/>
            </a:pPr>
            <a:r>
              <a:rPr lang="en-CA" sz="1500" b="1"/>
              <a:t>We filtered out all selected variables that contain NAs (in this dataset, -999) while try to maintain a relatively large sample size.</a:t>
            </a:r>
            <a:endParaRPr sz="1500" b="1"/>
          </a:p>
          <a:p>
            <a:pPr marL="457200" lvl="0" indent="-323850" algn="l" rtl="0">
              <a:spcBef>
                <a:spcPts val="0"/>
              </a:spcBef>
              <a:spcAft>
                <a:spcPts val="0"/>
              </a:spcAft>
              <a:buSzPts val="1500"/>
              <a:buChar char="●"/>
            </a:pPr>
            <a:r>
              <a:rPr lang="en-CA" sz="1500" b="1"/>
              <a:t>We calculated the average offspring produced per year by multiplying litter or clutch size with liter or clutch per year.</a:t>
            </a:r>
            <a:endParaRPr sz="1500" b="1"/>
          </a:p>
          <a:p>
            <a:pPr marL="457200" lvl="0" indent="-323850" algn="l" rtl="0">
              <a:spcBef>
                <a:spcPts val="0"/>
              </a:spcBef>
              <a:spcAft>
                <a:spcPts val="0"/>
              </a:spcAft>
              <a:buSzPts val="1500"/>
              <a:buChar char="●"/>
            </a:pPr>
            <a:r>
              <a:rPr lang="en-CA" sz="1500" b="1"/>
              <a:t>After all the manipulation, we ended up with </a:t>
            </a:r>
            <a:endParaRPr sz="1500" b="1"/>
          </a:p>
          <a:p>
            <a:pPr marL="914400" lvl="1" indent="-323850" algn="l" rtl="0">
              <a:spcBef>
                <a:spcPts val="0"/>
              </a:spcBef>
              <a:spcAft>
                <a:spcPts val="0"/>
              </a:spcAft>
              <a:buSzPts val="1500"/>
              <a:buChar char="○"/>
            </a:pPr>
            <a:r>
              <a:rPr lang="en-CA" sz="1500" b="1"/>
              <a:t>206 sampled species with 9 variables in Aves</a:t>
            </a:r>
            <a:endParaRPr sz="1500" b="1"/>
          </a:p>
          <a:p>
            <a:pPr marL="914400" lvl="1" indent="-323850" algn="l" rtl="0">
              <a:spcBef>
                <a:spcPts val="0"/>
              </a:spcBef>
              <a:spcAft>
                <a:spcPts val="0"/>
              </a:spcAft>
              <a:buSzPts val="1500"/>
              <a:buChar char="○"/>
            </a:pPr>
            <a:r>
              <a:rPr lang="en-CA" sz="1500" b="1"/>
              <a:t>152 sampled species with 10 variables in Mammalia</a:t>
            </a:r>
            <a:endParaRPr sz="1500" b="1"/>
          </a:p>
          <a:p>
            <a:pPr marL="914400" lvl="1" indent="-323850" algn="l" rtl="0">
              <a:spcBef>
                <a:spcPts val="0"/>
              </a:spcBef>
              <a:spcAft>
                <a:spcPts val="0"/>
              </a:spcAft>
              <a:buSzPts val="1500"/>
              <a:buChar char="○"/>
            </a:pPr>
            <a:r>
              <a:rPr lang="en-CA" sz="1500" b="1"/>
              <a:t>32 sampled species with 8 variables in Reptilia</a:t>
            </a:r>
            <a:endParaRPr sz="15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Methods_Analyses</a:t>
            </a:r>
            <a:endParaRPr b="1">
              <a:solidFill>
                <a:schemeClr val="accent5"/>
              </a:solidFill>
            </a:endParaRPr>
          </a:p>
        </p:txBody>
      </p:sp>
      <p:sp>
        <p:nvSpPr>
          <p:cNvPr id="162" name="Google Shape;162;p18"/>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Char char="●"/>
            </a:pPr>
            <a:r>
              <a:rPr lang="en-CA" sz="1500" b="1"/>
              <a:t>First we performed correlation test to all three classes to see if there exists any relationships among our variables</a:t>
            </a:r>
            <a:endParaRPr sz="1500" b="1"/>
          </a:p>
          <a:p>
            <a:pPr marL="457200" lvl="0" indent="-323850" algn="l" rtl="0">
              <a:spcBef>
                <a:spcPts val="0"/>
              </a:spcBef>
              <a:spcAft>
                <a:spcPts val="0"/>
              </a:spcAft>
              <a:buSzPts val="1500"/>
              <a:buChar char="●"/>
            </a:pPr>
            <a:r>
              <a:rPr lang="en-CA" sz="1500" b="1"/>
              <a:t>Then we performed PCA (Principal Component Analysis) to all three classes.</a:t>
            </a:r>
            <a:endParaRPr sz="1500" b="1"/>
          </a:p>
          <a:p>
            <a:pPr marL="457200" lvl="0" indent="-323850" algn="l" rtl="0">
              <a:spcBef>
                <a:spcPts val="0"/>
              </a:spcBef>
              <a:spcAft>
                <a:spcPts val="0"/>
              </a:spcAft>
              <a:buSzPts val="1500"/>
              <a:buChar char="●"/>
            </a:pPr>
            <a:r>
              <a:rPr lang="en-CA" sz="1500" b="1"/>
              <a:t>Then we removed some of the variables from each class that are highly correlated with other variables and performed another set of PCAs to three classes</a:t>
            </a:r>
            <a:endParaRPr sz="1500"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9"/>
          <p:cNvSpPr txBox="1">
            <a:spLocks noGrp="1"/>
          </p:cNvSpPr>
          <p:nvPr>
            <p:ph type="title"/>
          </p:nvPr>
        </p:nvSpPr>
        <p:spPr>
          <a:xfrm>
            <a:off x="819150" y="534800"/>
            <a:ext cx="7505700" cy="588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A" b="1">
                <a:solidFill>
                  <a:schemeClr val="accent5"/>
                </a:solidFill>
              </a:rPr>
              <a:t>Results (Aves)</a:t>
            </a:r>
            <a:endParaRPr b="1">
              <a:solidFill>
                <a:schemeClr val="accent5"/>
              </a:solidFill>
            </a:endParaRPr>
          </a:p>
        </p:txBody>
      </p:sp>
      <p:sp>
        <p:nvSpPr>
          <p:cNvPr id="168" name="Google Shape;168;p19"/>
          <p:cNvSpPr txBox="1"/>
          <p:nvPr/>
        </p:nvSpPr>
        <p:spPr>
          <a:xfrm>
            <a:off x="1430025" y="1314700"/>
            <a:ext cx="261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Nunito"/>
              <a:ea typeface="Nunito"/>
              <a:cs typeface="Nunito"/>
              <a:sym typeface="Nunito"/>
            </a:endParaRPr>
          </a:p>
        </p:txBody>
      </p:sp>
      <p:sp>
        <p:nvSpPr>
          <p:cNvPr id="169" name="Google Shape;169;p19"/>
          <p:cNvSpPr txBox="1"/>
          <p:nvPr/>
        </p:nvSpPr>
        <p:spPr>
          <a:xfrm>
            <a:off x="719400" y="3436750"/>
            <a:ext cx="75057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300" b="1">
                <a:latin typeface="Calibri"/>
                <a:ea typeface="Calibri"/>
                <a:cs typeface="Calibri"/>
                <a:sym typeface="Calibri"/>
              </a:rPr>
              <a:t>Table1. The result of Aves PCA. The combination of PC1 and PC2 explain 79.2% of variances.  All six traits equally contributed to the PC1 and are all positively correlated. Incubation time contributed the most to the PC2 and are in a opposite relationship with time to maturity.</a:t>
            </a:r>
            <a:endParaRPr sz="1300" b="1">
              <a:latin typeface="Calibri"/>
              <a:ea typeface="Calibri"/>
              <a:cs typeface="Calibri"/>
              <a:sym typeface="Calibri"/>
            </a:endParaRPr>
          </a:p>
        </p:txBody>
      </p:sp>
      <p:pic>
        <p:nvPicPr>
          <p:cNvPr id="170" name="Google Shape;170;p19"/>
          <p:cNvPicPr preferRelativeResize="0"/>
          <p:nvPr/>
        </p:nvPicPr>
        <p:blipFill>
          <a:blip r:embed="rId3">
            <a:alphaModFix/>
          </a:blip>
          <a:stretch>
            <a:fillRect/>
          </a:stretch>
        </p:blipFill>
        <p:spPr>
          <a:xfrm>
            <a:off x="342063" y="1168775"/>
            <a:ext cx="7705224" cy="2347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a:spLocks noGrp="1"/>
          </p:cNvSpPr>
          <p:nvPr>
            <p:ph type="title"/>
          </p:nvPr>
        </p:nvSpPr>
        <p:spPr>
          <a:xfrm>
            <a:off x="560975" y="3860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Results(Aves)</a:t>
            </a:r>
            <a:endParaRPr b="1">
              <a:solidFill>
                <a:schemeClr val="accent5"/>
              </a:solidFill>
            </a:endParaRPr>
          </a:p>
        </p:txBody>
      </p:sp>
      <p:pic>
        <p:nvPicPr>
          <p:cNvPr id="176" name="Google Shape;176;p20"/>
          <p:cNvPicPr preferRelativeResize="0"/>
          <p:nvPr/>
        </p:nvPicPr>
        <p:blipFill>
          <a:blip r:embed="rId3">
            <a:alphaModFix/>
          </a:blip>
          <a:stretch>
            <a:fillRect/>
          </a:stretch>
        </p:blipFill>
        <p:spPr>
          <a:xfrm>
            <a:off x="401925" y="1098573"/>
            <a:ext cx="3919400" cy="2422175"/>
          </a:xfrm>
          <a:prstGeom prst="rect">
            <a:avLst/>
          </a:prstGeom>
          <a:noFill/>
          <a:ln>
            <a:noFill/>
          </a:ln>
        </p:spPr>
      </p:pic>
      <p:pic>
        <p:nvPicPr>
          <p:cNvPr id="177" name="Google Shape;177;p20"/>
          <p:cNvPicPr preferRelativeResize="0"/>
          <p:nvPr/>
        </p:nvPicPr>
        <p:blipFill rotWithShape="1">
          <a:blip r:embed="rId4">
            <a:alphaModFix/>
          </a:blip>
          <a:srcRect l="14175" t="25070" r="58506" b="44171"/>
          <a:stretch/>
        </p:blipFill>
        <p:spPr>
          <a:xfrm>
            <a:off x="4572000" y="1029213"/>
            <a:ext cx="4043323" cy="2560899"/>
          </a:xfrm>
          <a:prstGeom prst="rect">
            <a:avLst/>
          </a:prstGeom>
          <a:noFill/>
          <a:ln>
            <a:noFill/>
          </a:ln>
        </p:spPr>
      </p:pic>
      <p:sp>
        <p:nvSpPr>
          <p:cNvPr id="178" name="Google Shape;178;p20"/>
          <p:cNvSpPr txBox="1">
            <a:spLocks noGrp="1"/>
          </p:cNvSpPr>
          <p:nvPr>
            <p:ph type="body" idx="1"/>
          </p:nvPr>
        </p:nvSpPr>
        <p:spPr>
          <a:xfrm>
            <a:off x="4544975" y="3634925"/>
            <a:ext cx="4097400" cy="9129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1200"/>
              </a:spcAft>
              <a:buSzPts val="935"/>
              <a:buNone/>
            </a:pPr>
            <a:r>
              <a:rPr lang="en-CA" sz="1200" b="1"/>
              <a:t>Table2.  PC1 has a significant impact on the average offspring produced per year, and PC2 has a weak and insignificant impact on the average offspring produced per year.</a:t>
            </a:r>
            <a:endParaRPr sz="1200" b="1"/>
          </a:p>
        </p:txBody>
      </p:sp>
      <p:sp>
        <p:nvSpPr>
          <p:cNvPr id="179" name="Google Shape;179;p20"/>
          <p:cNvSpPr txBox="1"/>
          <p:nvPr/>
        </p:nvSpPr>
        <p:spPr>
          <a:xfrm>
            <a:off x="675000" y="3585263"/>
            <a:ext cx="3599400" cy="1200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100" b="1">
                <a:latin typeface="Calibri"/>
                <a:ea typeface="Calibri"/>
                <a:cs typeface="Calibri"/>
                <a:sym typeface="Calibri"/>
              </a:rPr>
              <a:t>Fig1. The Autoplot of Aves class PCA. Each black dot represents an bird species, and red arrows represent the loadings of each traits. Based on the plot, the body mass, fledgling age, longevity, time to maturity are more correlated to PC1, and incubation time is more correlated to PC2</a:t>
            </a:r>
            <a:endParaRPr sz="1100" b="1">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1"/>
          <p:cNvSpPr txBox="1">
            <a:spLocks noGrp="1"/>
          </p:cNvSpPr>
          <p:nvPr>
            <p:ph type="title"/>
          </p:nvPr>
        </p:nvSpPr>
        <p:spPr>
          <a:xfrm>
            <a:off x="658725" y="3342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b="1">
                <a:solidFill>
                  <a:schemeClr val="accent5"/>
                </a:solidFill>
              </a:rPr>
              <a:t>Results(Aves)</a:t>
            </a:r>
            <a:endParaRPr b="1">
              <a:solidFill>
                <a:schemeClr val="accent5"/>
              </a:solidFill>
            </a:endParaRPr>
          </a:p>
        </p:txBody>
      </p:sp>
      <p:pic>
        <p:nvPicPr>
          <p:cNvPr id="185" name="Google Shape;185;p21"/>
          <p:cNvPicPr preferRelativeResize="0"/>
          <p:nvPr/>
        </p:nvPicPr>
        <p:blipFill>
          <a:blip r:embed="rId3">
            <a:alphaModFix/>
          </a:blip>
          <a:stretch>
            <a:fillRect/>
          </a:stretch>
        </p:blipFill>
        <p:spPr>
          <a:xfrm>
            <a:off x="371875" y="927899"/>
            <a:ext cx="4260315" cy="2632875"/>
          </a:xfrm>
          <a:prstGeom prst="rect">
            <a:avLst/>
          </a:prstGeom>
          <a:noFill/>
          <a:ln>
            <a:noFill/>
          </a:ln>
        </p:spPr>
      </p:pic>
      <p:pic>
        <p:nvPicPr>
          <p:cNvPr id="186" name="Google Shape;186;p21"/>
          <p:cNvPicPr preferRelativeResize="0"/>
          <p:nvPr/>
        </p:nvPicPr>
        <p:blipFill>
          <a:blip r:embed="rId4">
            <a:alphaModFix/>
          </a:blip>
          <a:stretch>
            <a:fillRect/>
          </a:stretch>
        </p:blipFill>
        <p:spPr>
          <a:xfrm>
            <a:off x="4572000" y="927908"/>
            <a:ext cx="4260300" cy="2632865"/>
          </a:xfrm>
          <a:prstGeom prst="rect">
            <a:avLst/>
          </a:prstGeom>
          <a:noFill/>
          <a:ln>
            <a:noFill/>
          </a:ln>
        </p:spPr>
      </p:pic>
      <p:sp>
        <p:nvSpPr>
          <p:cNvPr id="187" name="Google Shape;187;p21"/>
          <p:cNvSpPr txBox="1"/>
          <p:nvPr/>
        </p:nvSpPr>
        <p:spPr>
          <a:xfrm>
            <a:off x="671775" y="3499175"/>
            <a:ext cx="3840000" cy="12930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CA" sz="1200" b="1">
                <a:latin typeface="Calibri"/>
                <a:ea typeface="Calibri"/>
                <a:cs typeface="Calibri"/>
                <a:sym typeface="Calibri"/>
              </a:rPr>
              <a:t>Fig 2. This plot shows how PC1 affecting annual reproduction output of bird species. Each point represents a bird species.It’s clear that there exists a negative relationship between PC1 and annual reproduction output, with PC1 value gets bigger the offsprings produced declines.</a:t>
            </a:r>
            <a:endParaRPr sz="1200" b="1">
              <a:latin typeface="Calibri"/>
              <a:ea typeface="Calibri"/>
              <a:cs typeface="Calibri"/>
              <a:sym typeface="Calibri"/>
            </a:endParaRPr>
          </a:p>
        </p:txBody>
      </p:sp>
      <p:sp>
        <p:nvSpPr>
          <p:cNvPr id="188" name="Google Shape;188;p21"/>
          <p:cNvSpPr txBox="1"/>
          <p:nvPr/>
        </p:nvSpPr>
        <p:spPr>
          <a:xfrm>
            <a:off x="4782550" y="3599450"/>
            <a:ext cx="39603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200" b="1">
                <a:latin typeface="Calibri"/>
                <a:ea typeface="Calibri"/>
                <a:cs typeface="Calibri"/>
                <a:sym typeface="Calibri"/>
              </a:rPr>
              <a:t>Fig 3. This plot shows how PC2 affecting annual reproduction output bird species. Each blue point represents a bird species. Based on the plot, PC2 has a relatively limited impact on annual reproduction output because most dots concentrate in a small region.</a:t>
            </a:r>
            <a:endParaRPr sz="1200" b="1">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1630</Words>
  <Application>Microsoft Office PowerPoint</Application>
  <PresentationFormat>On-screen Show (16:9)</PresentationFormat>
  <Paragraphs>114</Paragraphs>
  <Slides>18</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Calibri</vt:lpstr>
      <vt:lpstr>Nunito</vt:lpstr>
      <vt:lpstr>Arial</vt:lpstr>
      <vt:lpstr>Shift</vt:lpstr>
      <vt:lpstr>Every Trait Matters!</vt:lpstr>
      <vt:lpstr>Background</vt:lpstr>
      <vt:lpstr>Background</vt:lpstr>
      <vt:lpstr>Methods_Dataset</vt:lpstr>
      <vt:lpstr>Methods_Data Manipulation</vt:lpstr>
      <vt:lpstr>Methods_Analyses</vt:lpstr>
      <vt:lpstr>Results (Aves)</vt:lpstr>
      <vt:lpstr>Results(Aves)</vt:lpstr>
      <vt:lpstr>Results(Aves)</vt:lpstr>
      <vt:lpstr>Results(Mammalia)</vt:lpstr>
      <vt:lpstr>Results (Mammalia)</vt:lpstr>
      <vt:lpstr>Results_Mammalia</vt:lpstr>
      <vt:lpstr>Results (Reptilia)</vt:lpstr>
      <vt:lpstr>Results_Reptilia</vt:lpstr>
      <vt:lpstr>Results_Reptilia</vt:lpstr>
      <vt:lpstr>Discussion</vt:lpstr>
      <vt:lpstr>Limitations</vt:lpstr>
      <vt:lpstr>Disscussions_Future topics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Every Trait Matters!</dc:title>
  <cp:lastModifiedBy>Xingyu Chen</cp:lastModifiedBy>
  <cp:revision>1</cp:revision>
  <dcterms:modified xsi:type="dcterms:W3CDTF">2022-12-06T02:32:37Z</dcterms:modified>
</cp:coreProperties>
</file>